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73" r:id="rId4"/>
    <p:sldId id="280" r:id="rId5"/>
    <p:sldId id="285" r:id="rId6"/>
    <p:sldId id="292" r:id="rId7"/>
    <p:sldId id="299" r:id="rId8"/>
    <p:sldId id="304" r:id="rId9"/>
    <p:sldId id="322" r:id="rId10"/>
    <p:sldId id="351" r:id="rId11"/>
    <p:sldId id="356" r:id="rId12"/>
    <p:sldId id="362" r:id="rId13"/>
    <p:sldId id="365" r:id="rId14"/>
    <p:sldId id="366" r:id="rId15"/>
    <p:sldId id="386" r:id="rId16"/>
    <p:sldId id="394" r:id="rId17"/>
    <p:sldId id="402" r:id="rId18"/>
    <p:sldId id="403" r:id="rId19"/>
    <p:sldId id="438" r:id="rId20"/>
    <p:sldId id="439" r:id="rId21"/>
    <p:sldId id="476" r:id="rId22"/>
    <p:sldId id="444" r:id="rId23"/>
    <p:sldId id="443" r:id="rId24"/>
    <p:sldId id="463" r:id="rId25"/>
    <p:sldId id="464" r:id="rId26"/>
    <p:sldId id="467" r:id="rId27"/>
    <p:sldId id="473" r:id="rId28"/>
    <p:sldId id="479" r:id="rId29"/>
    <p:sldId id="481" r:id="rId30"/>
    <p:sldId id="483" r:id="rId31"/>
    <p:sldId id="507" r:id="rId32"/>
    <p:sldId id="508" r:id="rId33"/>
    <p:sldId id="514" r:id="rId34"/>
    <p:sldId id="515" r:id="rId35"/>
    <p:sldId id="5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6" d="100"/>
          <a:sy n="76" d="100"/>
        </p:scale>
        <p:origin x="432" y="49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EE08B-7103-A648-8F1E-A6713506CA4E}" type="datetimeFigureOut">
              <a:rPr lang="en-US"/>
              <a:pPr/>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916F7-AE7E-9844-B69E-90248C94FB4E}" type="slidenum">
              <a:rPr lang="en-US"/>
              <a:pPr/>
              <a:t>‹#›</a:t>
            </a:fld>
            <a:endParaRPr lang="en-US"/>
          </a:p>
        </p:txBody>
      </p:sp>
    </p:spTree>
    <p:extLst>
      <p:ext uri="{BB962C8B-B14F-4D97-AF65-F5344CB8AC3E}">
        <p14:creationId xmlns:p14="http://schemas.microsoft.com/office/powerpoint/2010/main" xmlns="" val="638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11</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12</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13</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14</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15</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16</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17</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18</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19</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20</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3</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21</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22</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23</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24</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25</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26</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27</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28</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29</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30</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4</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31</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32</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33</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34</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5</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6</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7</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8</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9</a:t>
            </a:fld>
            <a:endParaRPr lang="en-US"/>
          </a:p>
        </p:txBody>
      </p:sp>
    </p:spTree>
    <p:extLst>
      <p:ext uri="{BB962C8B-B14F-4D97-AF65-F5344CB8AC3E}">
        <p14:creationId xmlns:p14="http://schemas.microsoft.com/office/powerpoint/2010/main" xmlns="" val="280937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Mxnnxxnx</a:t>
            </a:r>
            <a:endParaRPr lang="en-US"/>
          </a:p>
        </p:txBody>
      </p:sp>
      <p:sp>
        <p:nvSpPr>
          <p:cNvPr id="4" name="Slide Number Placeholder 3"/>
          <p:cNvSpPr>
            <a:spLocks noGrp="1"/>
          </p:cNvSpPr>
          <p:nvPr>
            <p:ph type="sldNum" sz="quarter" idx="5"/>
          </p:nvPr>
        </p:nvSpPr>
        <p:spPr/>
        <p:txBody>
          <a:bodyPr/>
          <a:lstStyle/>
          <a:p>
            <a:fld id="{38C916F7-AE7E-9844-B69E-90248C94FB4E}" type="slidenum">
              <a:rPr lang="en-US"/>
              <a:pPr/>
              <a:t>10</a:t>
            </a:fld>
            <a:endParaRPr lang="en-US"/>
          </a:p>
        </p:txBody>
      </p:sp>
    </p:spTree>
    <p:extLst>
      <p:ext uri="{BB962C8B-B14F-4D97-AF65-F5344CB8AC3E}">
        <p14:creationId xmlns:p14="http://schemas.microsoft.com/office/powerpoint/2010/main" xmlns="" val="280937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BF3FB5-73F5-A544-8FCA-107516438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14C7C96-0FB1-CA40-8864-21C77E02E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ED804A4-EA77-4E49-89E3-41E0E8547615}"/>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5" name="Footer Placeholder 4">
            <a:extLst>
              <a:ext uri="{FF2B5EF4-FFF2-40B4-BE49-F238E27FC236}">
                <a16:creationId xmlns="" xmlns:a16="http://schemas.microsoft.com/office/drawing/2014/main" id="{5AEE2185-D3CE-2740-9147-A88CAD8CD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DF73FA5-634B-354E-8C70-32597C0AB3A3}"/>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348376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F7B716-7B06-8D49-8F2A-6EEE1E40CF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2FB5171-13E8-E54D-9E89-0ACA08B75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D339A8-DEB7-AF43-B8AE-4351955AA413}"/>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5" name="Footer Placeholder 4">
            <a:extLst>
              <a:ext uri="{FF2B5EF4-FFF2-40B4-BE49-F238E27FC236}">
                <a16:creationId xmlns="" xmlns:a16="http://schemas.microsoft.com/office/drawing/2014/main" id="{0A5A483A-EA6E-8D49-A35B-CAE65C103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794DC9-6161-DC43-ACBA-85DBB0456234}"/>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271397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9B3FE1E-99EC-7647-916B-B24A5531DD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0A3F4AA-0A25-B442-BC96-C1F1EA4FBD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1937CC-5B48-4D4A-9A6E-42391E24117C}"/>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5" name="Footer Placeholder 4">
            <a:extLst>
              <a:ext uri="{FF2B5EF4-FFF2-40B4-BE49-F238E27FC236}">
                <a16:creationId xmlns="" xmlns:a16="http://schemas.microsoft.com/office/drawing/2014/main" id="{424CCB26-38D4-E348-ADC6-F7E8A015E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577EC-5502-9347-BA5A-AB635DCDCA45}"/>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450977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CB814-14A0-9644-8FD6-1ED99955B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D93CFE1-DAC5-6E47-BFF5-7C05028076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0FEE342-B82C-D448-87B0-C4C377009F1F}"/>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5" name="Footer Placeholder 4">
            <a:extLst>
              <a:ext uri="{FF2B5EF4-FFF2-40B4-BE49-F238E27FC236}">
                <a16:creationId xmlns="" xmlns:a16="http://schemas.microsoft.com/office/drawing/2014/main" id="{AAEF9337-5431-984D-B817-481564E28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648C006-20AA-7B4D-8F3B-C58A26E425F0}"/>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64841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F20CD-2C92-2C4B-8A57-8BD457314E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E899181-9887-DA49-A411-F208B26D0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69BF850-EAB2-E345-90E3-0BB58739A55C}"/>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5" name="Footer Placeholder 4">
            <a:extLst>
              <a:ext uri="{FF2B5EF4-FFF2-40B4-BE49-F238E27FC236}">
                <a16:creationId xmlns="" xmlns:a16="http://schemas.microsoft.com/office/drawing/2014/main" id="{C88FF8C6-B8A5-484C-B74C-29B2FA2C2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FB4F485-E049-DC45-A0A5-62084A58DDE4}"/>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31402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3C5DF3-2591-6C42-82E1-F3F26609E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D71FC3-4756-7D49-A1AF-423A6404AA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5E62B8-0873-254D-8214-6C408B82A8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36BA312-E013-E045-A163-8348235DAD96}"/>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6" name="Footer Placeholder 5">
            <a:extLst>
              <a:ext uri="{FF2B5EF4-FFF2-40B4-BE49-F238E27FC236}">
                <a16:creationId xmlns="" xmlns:a16="http://schemas.microsoft.com/office/drawing/2014/main" id="{BF4ECB93-CC2D-EF4C-9456-4C508B6BE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BD864B-8C15-6B49-B4AC-D6EA499BED76}"/>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409176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FFFA29-1534-2C4F-9D4E-B9A2D96978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A23FA1F-3A24-7142-8960-438F10C0B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095C3D5-0C1C-244D-80E1-528A6E766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D20935C-E362-5741-89BB-46B38EC480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A83102-257F-4C48-940B-E557C496D3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52D5C6-C596-BA4B-824E-946C80DFEBCA}"/>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8" name="Footer Placeholder 7">
            <a:extLst>
              <a:ext uri="{FF2B5EF4-FFF2-40B4-BE49-F238E27FC236}">
                <a16:creationId xmlns="" xmlns:a16="http://schemas.microsoft.com/office/drawing/2014/main" id="{0040B6CF-10C0-8546-BDF9-AE4340EB48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A6EB089-2FC4-A84E-AB78-6F78D7C014D8}"/>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382166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4B1C52-7962-7548-A242-FC6A9AA7D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C505315-739E-FC44-A2B7-0C598FFD6BFF}"/>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4" name="Footer Placeholder 3">
            <a:extLst>
              <a:ext uri="{FF2B5EF4-FFF2-40B4-BE49-F238E27FC236}">
                <a16:creationId xmlns="" xmlns:a16="http://schemas.microsoft.com/office/drawing/2014/main" id="{E30CF4C3-8A5E-C14D-AAA8-0796B7B68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9708C26-8F26-5C45-8A94-912B7328E7F9}"/>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2286050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211C1E2-9F57-B549-9DEE-20BF4E00952B}"/>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3" name="Footer Placeholder 2">
            <a:extLst>
              <a:ext uri="{FF2B5EF4-FFF2-40B4-BE49-F238E27FC236}">
                <a16:creationId xmlns="" xmlns:a16="http://schemas.microsoft.com/office/drawing/2014/main" id="{955607D6-B155-434E-93F9-0E3E1662C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5F5ECA2-076E-5F4D-B575-8AE6D73E6E3E}"/>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137942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C21559-0FFA-1B45-82E6-8E995C3C1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443EDA9-1E1E-8042-9D6D-56C088C3D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BF9D4B3-F3E2-9541-AB23-EBF645675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8D5C4B-B418-4B45-82C3-3E7714FC55AF}"/>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6" name="Footer Placeholder 5">
            <a:extLst>
              <a:ext uri="{FF2B5EF4-FFF2-40B4-BE49-F238E27FC236}">
                <a16:creationId xmlns="" xmlns:a16="http://schemas.microsoft.com/office/drawing/2014/main" id="{7112AA2D-9F91-3549-BB52-4A89DD6CF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7CBA20-E634-0F43-9870-C3A05900BCBC}"/>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103427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3EE35-D48E-D340-8D70-FB4D64C84A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0A0E190-CC86-6840-ACBA-924F5A681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104392D-E48B-D944-8E91-1B816F36E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D5D899-CC7F-5B45-AA8F-AD4FC241BF24}"/>
              </a:ext>
            </a:extLst>
          </p:cNvPr>
          <p:cNvSpPr>
            <a:spLocks noGrp="1"/>
          </p:cNvSpPr>
          <p:nvPr>
            <p:ph type="dt" sz="half" idx="10"/>
          </p:nvPr>
        </p:nvSpPr>
        <p:spPr/>
        <p:txBody>
          <a:bodyPr/>
          <a:lstStyle/>
          <a:p>
            <a:fld id="{A9A2B211-E174-F145-AF1E-F89BE799F548}" type="datetimeFigureOut">
              <a:rPr lang="en-US"/>
              <a:pPr/>
              <a:t>6/9/2023</a:t>
            </a:fld>
            <a:endParaRPr lang="en-US"/>
          </a:p>
        </p:txBody>
      </p:sp>
      <p:sp>
        <p:nvSpPr>
          <p:cNvPr id="6" name="Footer Placeholder 5">
            <a:extLst>
              <a:ext uri="{FF2B5EF4-FFF2-40B4-BE49-F238E27FC236}">
                <a16:creationId xmlns="" xmlns:a16="http://schemas.microsoft.com/office/drawing/2014/main" id="{08257F65-F0AA-2743-B3BE-EBFF87ED3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FE3D15-16F1-DE45-8505-3D4D273675E0}"/>
              </a:ext>
            </a:extLst>
          </p:cNvPr>
          <p:cNvSpPr>
            <a:spLocks noGrp="1"/>
          </p:cNvSpPr>
          <p:nvPr>
            <p:ph type="sldNum" sz="quarter" idx="12"/>
          </p:nvPr>
        </p:nvSpPr>
        <p:spPr/>
        <p:txBody>
          <a:bodyPr/>
          <a:lstStyle/>
          <a:p>
            <a:fld id="{8AF9F158-B22C-1C4F-B19B-C3463A61D4A4}" type="slidenum">
              <a:rPr lang="en-US"/>
              <a:pPr/>
              <a:t>‹#›</a:t>
            </a:fld>
            <a:endParaRPr lang="en-US"/>
          </a:p>
        </p:txBody>
      </p:sp>
    </p:spTree>
    <p:extLst>
      <p:ext uri="{BB962C8B-B14F-4D97-AF65-F5344CB8AC3E}">
        <p14:creationId xmlns:p14="http://schemas.microsoft.com/office/powerpoint/2010/main" xmlns="" val="417919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018543F-FAE2-474F-A7DD-FDE7DE3D39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606895-AB8B-F843-9F9B-C4AAC12A70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6FD0348-FFD7-CC4E-A1B9-D4ACAA7C2F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2B211-E174-F145-AF1E-F89BE799F548}" type="datetimeFigureOut">
              <a:rPr lang="en-US"/>
              <a:pPr/>
              <a:t>6/9/2023</a:t>
            </a:fld>
            <a:endParaRPr lang="en-US"/>
          </a:p>
        </p:txBody>
      </p:sp>
      <p:sp>
        <p:nvSpPr>
          <p:cNvPr id="5" name="Footer Placeholder 4">
            <a:extLst>
              <a:ext uri="{FF2B5EF4-FFF2-40B4-BE49-F238E27FC236}">
                <a16:creationId xmlns="" xmlns:a16="http://schemas.microsoft.com/office/drawing/2014/main" id="{C06E1FC8-7CF9-9C47-B8C1-A345CA66D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9053C6D-0AF9-F54B-8BE0-E8059E4D7D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9F158-B22C-1C4F-B19B-C3463A61D4A4}" type="slidenum">
              <a:rPr lang="en-US"/>
              <a:pPr/>
              <a:t>‹#›</a:t>
            </a:fld>
            <a:endParaRPr lang="en-US"/>
          </a:p>
        </p:txBody>
      </p:sp>
    </p:spTree>
    <p:extLst>
      <p:ext uri="{BB962C8B-B14F-4D97-AF65-F5344CB8AC3E}">
        <p14:creationId xmlns:p14="http://schemas.microsoft.com/office/powerpoint/2010/main" xmlns="" val="97666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stagram.com/p/CikfgZePm9d/?igshid=YmMyMTA2M2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p/CjdO0UfrGbI/?igshid=YmMyMTA2M2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hyperlink" Target="https://www.instagram.com/p/CkDN60PL5xo/?igshid=YmMyMTA2M2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instagram.com/p/Cklx5Y4ywga/?igshid=YmMyMTA2M2Y=" TargetMode="External"/><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hyperlink" Target="https://www.instagram.com/p/CnpS1R9PDcE/?igshid=YmMyMTA2M2Y=" TargetMode="External"/><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instagram.com/p/CnpXYDzPl-o/?igshid=YmMyMTA2M2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hyperlink" Target="https://www.instagram.com/reel/Cn3Ap5WDICQ/?igshid=YmMyMTA2M2Y=" TargetMode="External"/><Relationship Id="rId7"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nstagram.com/p/Cdp2bzKoo3S/?igshid=YmMyMTA2M2Y=" TargetMode="External"/><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hyperlink" Target="https://www.instagram.com/p/CeY5EBNv295/?igshid=YmMyMTA2M2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B32FA-2D66-694D-9FE0-7D27F5A4784D}"/>
              </a:ext>
            </a:extLst>
          </p:cNvPr>
          <p:cNvSpPr>
            <a:spLocks noGrp="1"/>
          </p:cNvSpPr>
          <p:nvPr>
            <p:ph type="ctrTitle"/>
          </p:nvPr>
        </p:nvSpPr>
        <p:spPr>
          <a:xfrm>
            <a:off x="-44273" y="2714625"/>
            <a:ext cx="12086381" cy="824498"/>
          </a:xfrm>
        </p:spPr>
        <p:txBody>
          <a:bodyPr>
            <a:normAutofit fontScale="90000"/>
          </a:bodyPr>
          <a:lstStyle/>
          <a:p>
            <a:r>
              <a:rPr lang="en-GB" b="1" u="sng">
                <a:solidFill>
                  <a:schemeClr val="accent1"/>
                </a:solidFill>
              </a:rPr>
              <a:t/>
            </a:r>
            <a:br>
              <a:rPr lang="en-GB" b="1" u="sng">
                <a:solidFill>
                  <a:schemeClr val="accent1"/>
                </a:solidFill>
              </a:rPr>
            </a:br>
            <a:endParaRPr lang="en-US" b="1" u="sng">
              <a:solidFill>
                <a:schemeClr val="accent1"/>
              </a:solidFill>
            </a:endParaRPr>
          </a:p>
        </p:txBody>
      </p:sp>
      <p:pic>
        <p:nvPicPr>
          <p:cNvPr id="4" name="Picture 4">
            <a:extLst>
              <a:ext uri="{FF2B5EF4-FFF2-40B4-BE49-F238E27FC236}">
                <a16:creationId xmlns="" xmlns:a16="http://schemas.microsoft.com/office/drawing/2014/main" id="{EF482762-77E6-ED42-8334-AE9B416195D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64981" y="361495"/>
            <a:ext cx="2062037" cy="2062037"/>
          </a:xfrm>
          <a:prstGeom prst="rect">
            <a:avLst/>
          </a:prstGeom>
        </p:spPr>
      </p:pic>
      <p:sp>
        <p:nvSpPr>
          <p:cNvPr id="9" name="Title 1">
            <a:extLst>
              <a:ext uri="{FF2B5EF4-FFF2-40B4-BE49-F238E27FC236}">
                <a16:creationId xmlns="" xmlns:a16="http://schemas.microsoft.com/office/drawing/2014/main" id="{237F8479-F5ED-4F4A-B84F-6F5517F32B3F}"/>
              </a:ext>
            </a:extLst>
          </p:cNvPr>
          <p:cNvSpPr>
            <a:spLocks noGrp="1"/>
          </p:cNvSpPr>
          <p:nvPr>
            <p:ph type="ctrTitle"/>
          </p:nvPr>
        </p:nvSpPr>
        <p:spPr>
          <a:xfrm>
            <a:off x="570308" y="3377817"/>
            <a:ext cx="11353801" cy="3083613"/>
          </a:xfrm>
          <a:solidFill>
            <a:schemeClr val="accent4">
              <a:lumMod val="75000"/>
            </a:schemeClr>
          </a:solidFill>
          <a:ln>
            <a:solidFill>
              <a:schemeClr val="accent4"/>
            </a:solidFill>
          </a:ln>
        </p:spPr>
        <p:txBody>
          <a:bodyPr>
            <a:normAutofit/>
          </a:bodyPr>
          <a:lstStyle/>
          <a:p>
            <a:r>
              <a:rPr lang="en-GB">
                <a:solidFill>
                  <a:schemeClr val="accent1">
                    <a:lumMod val="75000"/>
                  </a:schemeClr>
                </a:solidFill>
              </a:rPr>
              <a:t>MAHATMA GANDHI COLLEGE IRITTY</a:t>
            </a:r>
            <a:br>
              <a:rPr lang="en-GB">
                <a:solidFill>
                  <a:schemeClr val="accent1">
                    <a:lumMod val="75000"/>
                  </a:schemeClr>
                </a:solidFill>
              </a:rPr>
            </a:br>
            <a:r>
              <a:rPr lang="en-GB">
                <a:solidFill>
                  <a:schemeClr val="accent1">
                    <a:lumMod val="75000"/>
                  </a:schemeClr>
                </a:solidFill>
              </a:rPr>
              <a:t>UNIT NO:- 30 &amp; 63</a:t>
            </a:r>
            <a:br>
              <a:rPr lang="en-GB">
                <a:solidFill>
                  <a:schemeClr val="accent1">
                    <a:lumMod val="75000"/>
                  </a:schemeClr>
                </a:solidFill>
              </a:rPr>
            </a:br>
            <a:r>
              <a:rPr lang="en-GB">
                <a:solidFill>
                  <a:schemeClr val="accent1">
                    <a:lumMod val="75000"/>
                  </a:schemeClr>
                </a:solidFill>
              </a:rPr>
              <a:t>2022 - 23</a:t>
            </a:r>
            <a:endParaRPr lang="en-US">
              <a:solidFill>
                <a:schemeClr val="accent1">
                  <a:lumMod val="75000"/>
                </a:schemeClr>
              </a:solidFill>
            </a:endParaRPr>
          </a:p>
        </p:txBody>
      </p:sp>
      <p:sp>
        <p:nvSpPr>
          <p:cNvPr id="11" name="Subtitle 6">
            <a:extLst>
              <a:ext uri="{FF2B5EF4-FFF2-40B4-BE49-F238E27FC236}">
                <a16:creationId xmlns="" xmlns:a16="http://schemas.microsoft.com/office/drawing/2014/main" id="{E3C388A6-4232-F743-B5DC-396197E89C27}"/>
              </a:ext>
            </a:extLst>
          </p:cNvPr>
          <p:cNvSpPr>
            <a:spLocks noGrp="1"/>
          </p:cNvSpPr>
          <p:nvPr>
            <p:ph type="subTitle" idx="1"/>
          </p:nvPr>
        </p:nvSpPr>
        <p:spPr>
          <a:xfrm>
            <a:off x="1511746" y="2463682"/>
            <a:ext cx="9793237" cy="663192"/>
          </a:xfrm>
        </p:spPr>
        <p:txBody>
          <a:bodyPr>
            <a:normAutofit/>
          </a:bodyPr>
          <a:lstStyle/>
          <a:p>
            <a:r>
              <a:rPr lang="en-GB" sz="4000" b="1" u="sng">
                <a:solidFill>
                  <a:schemeClr val="accent1">
                    <a:lumMod val="75000"/>
                  </a:schemeClr>
                </a:solidFill>
              </a:rPr>
              <a:t>NATIONAL SERVICE SCHEME </a:t>
            </a:r>
          </a:p>
          <a:p>
            <a:endParaRPr lang="en-US" sz="4000" b="1" u="sng">
              <a:solidFill>
                <a:schemeClr val="accent1">
                  <a:lumMod val="75000"/>
                </a:schemeClr>
              </a:solidFill>
            </a:endParaRPr>
          </a:p>
        </p:txBody>
      </p:sp>
    </p:spTree>
    <p:extLst>
      <p:ext uri="{BB962C8B-B14F-4D97-AF65-F5344CB8AC3E}">
        <p14:creationId xmlns:p14="http://schemas.microsoft.com/office/powerpoint/2010/main" xmlns="" val="325494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Volunteers visited adopted village and distributed fruit tree saplings </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19 August 2022</a:t>
            </a:r>
            <a:endParaRPr lang="en-US" sz="4800" b="1">
              <a:solidFill>
                <a:schemeClr val="tx1"/>
              </a:solidFill>
            </a:endParaRPr>
          </a:p>
        </p:txBody>
      </p:sp>
      <p:pic>
        <p:nvPicPr>
          <p:cNvPr id="2" name="Picture 2">
            <a:extLst>
              <a:ext uri="{FF2B5EF4-FFF2-40B4-BE49-F238E27FC236}">
                <a16:creationId xmlns="" xmlns:a16="http://schemas.microsoft.com/office/drawing/2014/main" id="{0399C30F-EC98-093E-76FF-C1E9123AB0B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4080" y="201745"/>
            <a:ext cx="2595561" cy="1584194"/>
          </a:xfrm>
          <a:prstGeom prst="rect">
            <a:avLst/>
          </a:prstGeom>
        </p:spPr>
      </p:pic>
      <p:pic>
        <p:nvPicPr>
          <p:cNvPr id="3" name="Picture 3">
            <a:extLst>
              <a:ext uri="{FF2B5EF4-FFF2-40B4-BE49-F238E27FC236}">
                <a16:creationId xmlns="" xmlns:a16="http://schemas.microsoft.com/office/drawing/2014/main" id="{001CA891-8CD1-8502-1E3B-EC828F50864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588" y="2059121"/>
            <a:ext cx="2724544" cy="2244992"/>
          </a:xfrm>
          <a:prstGeom prst="rect">
            <a:avLst/>
          </a:prstGeom>
        </p:spPr>
      </p:pic>
      <p:pic>
        <p:nvPicPr>
          <p:cNvPr id="7" name="Picture 7">
            <a:extLst>
              <a:ext uri="{FF2B5EF4-FFF2-40B4-BE49-F238E27FC236}">
                <a16:creationId xmlns="" xmlns:a16="http://schemas.microsoft.com/office/drawing/2014/main" id="{C3B33134-3B84-6790-E679-D0DB7F5B0A0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4079" y="4577295"/>
            <a:ext cx="2660053" cy="2107409"/>
          </a:xfrm>
          <a:prstGeom prst="rect">
            <a:avLst/>
          </a:prstGeom>
        </p:spPr>
      </p:pic>
      <p:pic>
        <p:nvPicPr>
          <p:cNvPr id="8" name="Picture 8">
            <a:extLst>
              <a:ext uri="{FF2B5EF4-FFF2-40B4-BE49-F238E27FC236}">
                <a16:creationId xmlns="" xmlns:a16="http://schemas.microsoft.com/office/drawing/2014/main" id="{CD72F9CA-27AB-0C9E-E721-91F0A06704B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91084" y="339327"/>
            <a:ext cx="2595561" cy="3286127"/>
          </a:xfrm>
          <a:prstGeom prst="rect">
            <a:avLst/>
          </a:prstGeom>
        </p:spPr>
      </p:pic>
      <p:pic>
        <p:nvPicPr>
          <p:cNvPr id="9" name="Picture 9">
            <a:extLst>
              <a:ext uri="{FF2B5EF4-FFF2-40B4-BE49-F238E27FC236}">
                <a16:creationId xmlns="" xmlns:a16="http://schemas.microsoft.com/office/drawing/2014/main" id="{BA4B61B7-5B5E-C547-91A7-959EABB61D3E}"/>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01579" y="3932635"/>
            <a:ext cx="2881315" cy="2586038"/>
          </a:xfrm>
          <a:prstGeom prst="rect">
            <a:avLst/>
          </a:prstGeom>
        </p:spPr>
      </p:pic>
    </p:spTree>
    <p:extLst>
      <p:ext uri="{BB962C8B-B14F-4D97-AF65-F5344CB8AC3E}">
        <p14:creationId xmlns:p14="http://schemas.microsoft.com/office/powerpoint/2010/main" xmlns="" val="17470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Awareness Rally</a:t>
            </a:r>
          </a:p>
          <a:p>
            <a:pPr marL="457200" indent="-457200">
              <a:buFont typeface="Arial" panose="020B0604020202020204" pitchFamily="34" charset="0"/>
              <a:buChar char="•"/>
            </a:pPr>
            <a:r>
              <a:rPr lang="en-GB" sz="2800">
                <a:solidFill>
                  <a:schemeClr val="tx1"/>
                </a:solidFill>
              </a:rPr>
              <a:t>Organised a drug awareness rally from college to college bus stop.</a:t>
            </a:r>
          </a:p>
          <a:p>
            <a:pPr marL="457200" indent="-457200">
              <a:buFont typeface="Arial" panose="020B0604020202020204" pitchFamily="34" charset="0"/>
              <a:buChar char="•"/>
            </a:pPr>
            <a:r>
              <a:rPr lang="en-GB" sz="2800">
                <a:solidFill>
                  <a:schemeClr val="tx1"/>
                </a:solidFill>
              </a:rPr>
              <a:t>In association with the Excise Department, the volunteers took an anti-drug pledge.</a:t>
            </a:r>
          </a:p>
          <a:p>
            <a:pPr marL="457200" indent="-457200">
              <a:buFont typeface="Arial" panose="020B0604020202020204" pitchFamily="34" charset="0"/>
              <a:buChar char="•"/>
            </a:pP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31 August 2022</a:t>
            </a:r>
            <a:endParaRPr lang="en-US" sz="4800" b="1">
              <a:solidFill>
                <a:schemeClr val="tx1"/>
              </a:solidFill>
            </a:endParaRPr>
          </a:p>
        </p:txBody>
      </p:sp>
      <p:pic>
        <p:nvPicPr>
          <p:cNvPr id="2" name="Picture 2">
            <a:extLst>
              <a:ext uri="{FF2B5EF4-FFF2-40B4-BE49-F238E27FC236}">
                <a16:creationId xmlns="" xmlns:a16="http://schemas.microsoft.com/office/drawing/2014/main" id="{627FFA26-CFC2-1CFE-6F34-246667B587F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5752" y="339327"/>
            <a:ext cx="5492908" cy="3293400"/>
          </a:xfrm>
          <a:prstGeom prst="rect">
            <a:avLst/>
          </a:prstGeom>
        </p:spPr>
      </p:pic>
      <p:pic>
        <p:nvPicPr>
          <p:cNvPr id="3" name="Picture 3">
            <a:extLst>
              <a:ext uri="{FF2B5EF4-FFF2-40B4-BE49-F238E27FC236}">
                <a16:creationId xmlns="" xmlns:a16="http://schemas.microsoft.com/office/drawing/2014/main" id="{AF28A873-35E5-2B77-1091-DB573E90EDC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7985" y="4286249"/>
            <a:ext cx="4608442" cy="2275415"/>
          </a:xfrm>
          <a:prstGeom prst="rect">
            <a:avLst/>
          </a:prstGeom>
        </p:spPr>
      </p:pic>
    </p:spTree>
    <p:extLst>
      <p:ext uri="{BB962C8B-B14F-4D97-AF65-F5344CB8AC3E}">
        <p14:creationId xmlns:p14="http://schemas.microsoft.com/office/powerpoint/2010/main" xmlns="" val="313302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‘Unarvu’ Programme </a:t>
            </a:r>
          </a:p>
          <a:p>
            <a:pPr marL="457200" indent="-457200">
              <a:buFont typeface="Arial" panose="020B0604020202020204" pitchFamily="34" charset="0"/>
              <a:buChar char="•"/>
            </a:pPr>
            <a:r>
              <a:rPr lang="en-GB" sz="2800">
                <a:solidFill>
                  <a:schemeClr val="tx1"/>
                </a:solidFill>
              </a:rPr>
              <a:t>A one-day workshop ‘Unarvu’ was organized in the college to promote the learning activities of the children of inpatients. Around 45 students from class IV to Plus Two participated in the program under the leadership of Samaritan Trust-Nellikunnu.</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9 September 2022</a:t>
            </a:r>
            <a:endParaRPr lang="en-US" sz="4800" b="1">
              <a:solidFill>
                <a:schemeClr val="tx1"/>
              </a:solidFill>
            </a:endParaRPr>
          </a:p>
        </p:txBody>
      </p:sp>
      <p:pic>
        <p:nvPicPr>
          <p:cNvPr id="2" name="Picture 2">
            <a:extLst>
              <a:ext uri="{FF2B5EF4-FFF2-40B4-BE49-F238E27FC236}">
                <a16:creationId xmlns="" xmlns:a16="http://schemas.microsoft.com/office/drawing/2014/main" id="{5AE5F4DB-0B10-D5D5-09DF-03BB0BD583F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6985" y="4054079"/>
            <a:ext cx="4792264" cy="2464594"/>
          </a:xfrm>
          <a:prstGeom prst="rect">
            <a:avLst/>
          </a:prstGeom>
        </p:spPr>
      </p:pic>
      <p:pic>
        <p:nvPicPr>
          <p:cNvPr id="4" name="Picture 6">
            <a:extLst>
              <a:ext uri="{FF2B5EF4-FFF2-40B4-BE49-F238E27FC236}">
                <a16:creationId xmlns="" xmlns:a16="http://schemas.microsoft.com/office/drawing/2014/main" id="{1EE8CFCB-FE1F-FE26-D649-455053A020E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15641" y="143891"/>
            <a:ext cx="3434952" cy="3785172"/>
          </a:xfrm>
          <a:prstGeom prst="rect">
            <a:avLst/>
          </a:prstGeom>
        </p:spPr>
      </p:pic>
    </p:spTree>
    <p:extLst>
      <p:ext uri="{BB962C8B-B14F-4D97-AF65-F5344CB8AC3E}">
        <p14:creationId xmlns:p14="http://schemas.microsoft.com/office/powerpoint/2010/main" xmlns="" val="5582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dirty="0">
                <a:solidFill>
                  <a:schemeClr val="tx1"/>
                </a:solidFill>
              </a:rPr>
              <a:t>Our volunteer </a:t>
            </a:r>
            <a:r>
              <a:rPr lang="en-GB" sz="2800" dirty="0" err="1">
                <a:solidFill>
                  <a:schemeClr val="tx1"/>
                </a:solidFill>
              </a:rPr>
              <a:t>Abhinand</a:t>
            </a:r>
            <a:r>
              <a:rPr lang="en-GB" sz="2800" dirty="0">
                <a:solidFill>
                  <a:schemeClr val="tx1"/>
                </a:solidFill>
              </a:rPr>
              <a:t> SK was selected as the best volunteer of Kannur </a:t>
            </a:r>
            <a:r>
              <a:rPr lang="en-GB" sz="2800" dirty="0" smtClean="0">
                <a:solidFill>
                  <a:schemeClr val="tx1"/>
                </a:solidFill>
              </a:rPr>
              <a:t>University</a:t>
            </a:r>
            <a:endParaRPr lang="en-GB" sz="2800" dirty="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15 September 2022</a:t>
            </a:r>
            <a:endParaRPr lang="en-US" sz="4800" b="1">
              <a:solidFill>
                <a:schemeClr val="tx1"/>
              </a:solidFill>
            </a:endParaRPr>
          </a:p>
        </p:txBody>
      </p:sp>
      <p:pic>
        <p:nvPicPr>
          <p:cNvPr id="2" name="Picture 2">
            <a:extLst>
              <a:ext uri="{FF2B5EF4-FFF2-40B4-BE49-F238E27FC236}">
                <a16:creationId xmlns="" xmlns:a16="http://schemas.microsoft.com/office/drawing/2014/main" id="{47FB063C-089E-9764-D79B-BC14D5C6B12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2095" y="339327"/>
            <a:ext cx="4729295" cy="6179346"/>
          </a:xfrm>
          <a:prstGeom prst="rect">
            <a:avLst/>
          </a:prstGeom>
        </p:spPr>
      </p:pic>
    </p:spTree>
    <p:extLst>
      <p:ext uri="{BB962C8B-B14F-4D97-AF65-F5344CB8AC3E}">
        <p14:creationId xmlns:p14="http://schemas.microsoft.com/office/powerpoint/2010/main" xmlns="" val="306558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We Care </a:t>
            </a:r>
          </a:p>
          <a:p>
            <a:pPr marL="457200" indent="-457200">
              <a:buFont typeface="Arial" panose="020B0604020202020204" pitchFamily="34" charset="0"/>
              <a:buChar char="•"/>
            </a:pPr>
            <a:r>
              <a:rPr lang="en-GB" sz="2800">
                <a:solidFill>
                  <a:schemeClr val="tx1"/>
                </a:solidFill>
              </a:rPr>
              <a:t>Contribution to ‘we care’ programme by volunteers handovered to DSS</a:t>
            </a:r>
          </a:p>
          <a:p>
            <a:pPr marL="457200" indent="-457200">
              <a:buFont typeface="Arial" panose="020B0604020202020204" pitchFamily="34" charset="0"/>
              <a:buChar char="•"/>
            </a:pPr>
            <a:r>
              <a:rPr lang="en-GB" sz="2800">
                <a:solidFill>
                  <a:schemeClr val="tx1"/>
                </a:solidFill>
                <a:hlinkClick r:id="rId3"/>
              </a:rPr>
              <a:t>insta post</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16 September 2022</a:t>
            </a:r>
            <a:endParaRPr lang="en-US" sz="4800" b="1">
              <a:solidFill>
                <a:schemeClr val="tx1"/>
              </a:solidFill>
            </a:endParaRPr>
          </a:p>
        </p:txBody>
      </p:sp>
      <p:pic>
        <p:nvPicPr>
          <p:cNvPr id="2" name="Picture 2">
            <a:extLst>
              <a:ext uri="{FF2B5EF4-FFF2-40B4-BE49-F238E27FC236}">
                <a16:creationId xmlns="" xmlns:a16="http://schemas.microsoft.com/office/drawing/2014/main" id="{B29AC407-8C7C-FB7F-E4D9-B81F3088ED7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8858" y="130307"/>
            <a:ext cx="5318167" cy="3298693"/>
          </a:xfrm>
          <a:prstGeom prst="rect">
            <a:avLst/>
          </a:prstGeom>
        </p:spPr>
      </p:pic>
      <p:pic>
        <p:nvPicPr>
          <p:cNvPr id="3" name="Picture 3">
            <a:extLst>
              <a:ext uri="{FF2B5EF4-FFF2-40B4-BE49-F238E27FC236}">
                <a16:creationId xmlns="" xmlns:a16="http://schemas.microsoft.com/office/drawing/2014/main" id="{6CEA703E-4611-EE31-5B6D-70D42954532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99428" y="3795731"/>
            <a:ext cx="5717025" cy="2597925"/>
          </a:xfrm>
          <a:prstGeom prst="rect">
            <a:avLst/>
          </a:prstGeom>
        </p:spPr>
      </p:pic>
    </p:spTree>
    <p:extLst>
      <p:ext uri="{BB962C8B-B14F-4D97-AF65-F5344CB8AC3E}">
        <p14:creationId xmlns:p14="http://schemas.microsoft.com/office/powerpoint/2010/main" xmlns="" val="172909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 ‘Lalitham Ganitham’</a:t>
            </a:r>
          </a:p>
          <a:p>
            <a:pPr marL="457200" indent="-457200">
              <a:buFont typeface="Arial" panose="020B0604020202020204" pitchFamily="34" charset="0"/>
              <a:buChar char="•"/>
            </a:pPr>
            <a:r>
              <a:rPr lang="en-GB" sz="2800">
                <a:solidFill>
                  <a:schemeClr val="tx1"/>
                </a:solidFill>
              </a:rPr>
              <a:t>Under the auspices of NSS units, a tuition program called ‘Lalitham Ganitham’ was organized to coordinate the learning activities of children of inpatients with the help of Mathematics PG Department.</a:t>
            </a:r>
          </a:p>
          <a:p>
            <a:pPr marL="457200" indent="-457200">
              <a:buFont typeface="Arial" panose="020B0604020202020204" pitchFamily="34" charset="0"/>
              <a:buChar char="•"/>
            </a:pPr>
            <a:r>
              <a:rPr lang="en-GB" sz="2800">
                <a:solidFill>
                  <a:schemeClr val="tx1"/>
                </a:solidFill>
                <a:hlinkClick r:id="rId3"/>
              </a:rPr>
              <a:t>Instagram Link of post</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8 October 2022</a:t>
            </a:r>
            <a:endParaRPr lang="en-US" sz="4800" b="1">
              <a:solidFill>
                <a:schemeClr val="tx1"/>
              </a:solidFill>
            </a:endParaRPr>
          </a:p>
        </p:txBody>
      </p:sp>
      <p:pic>
        <p:nvPicPr>
          <p:cNvPr id="7" name="Picture 7">
            <a:extLst>
              <a:ext uri="{FF2B5EF4-FFF2-40B4-BE49-F238E27FC236}">
                <a16:creationId xmlns="" xmlns:a16="http://schemas.microsoft.com/office/drawing/2014/main" id="{CD188514-3857-A011-1B02-7F0A6F824BD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7316" y="233189"/>
            <a:ext cx="4827987" cy="6285484"/>
          </a:xfrm>
          <a:prstGeom prst="rect">
            <a:avLst/>
          </a:prstGeom>
        </p:spPr>
      </p:pic>
    </p:spTree>
    <p:extLst>
      <p:ext uri="{BB962C8B-B14F-4D97-AF65-F5344CB8AC3E}">
        <p14:creationId xmlns:p14="http://schemas.microsoft.com/office/powerpoint/2010/main" xmlns="" val="38990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 Our Volunteer Sreya Vijayan K was selected to attend the Pre – RD CAMP 2022</a:t>
            </a:r>
          </a:p>
          <a:p>
            <a:pPr marL="457200" indent="-457200">
              <a:buFont typeface="Arial" panose="020B0604020202020204" pitchFamily="34" charset="0"/>
              <a:buChar char="•"/>
            </a:pPr>
            <a:r>
              <a:rPr lang="en-GB" sz="2800">
                <a:solidFill>
                  <a:schemeClr val="tx1"/>
                </a:solidFill>
                <a:hlinkClick r:id="rId3"/>
              </a:rPr>
              <a:t>Instagram Post </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24 October 2022</a:t>
            </a:r>
            <a:endParaRPr lang="en-US" sz="4800" b="1">
              <a:solidFill>
                <a:schemeClr val="tx1"/>
              </a:solidFill>
            </a:endParaRPr>
          </a:p>
        </p:txBody>
      </p:sp>
      <p:pic>
        <p:nvPicPr>
          <p:cNvPr id="2" name="Picture 2">
            <a:extLst>
              <a:ext uri="{FF2B5EF4-FFF2-40B4-BE49-F238E27FC236}">
                <a16:creationId xmlns="" xmlns:a16="http://schemas.microsoft.com/office/drawing/2014/main" id="{77906F99-11D2-4975-B7C7-E1A41F649C2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14323" y="339327"/>
            <a:ext cx="3454288" cy="3871726"/>
          </a:xfrm>
          <a:prstGeom prst="rect">
            <a:avLst/>
          </a:prstGeom>
        </p:spPr>
      </p:pic>
      <p:pic>
        <p:nvPicPr>
          <p:cNvPr id="3" name="Picture 3">
            <a:extLst>
              <a:ext uri="{FF2B5EF4-FFF2-40B4-BE49-F238E27FC236}">
                <a16:creationId xmlns="" xmlns:a16="http://schemas.microsoft.com/office/drawing/2014/main" id="{875DA643-7F41-90D9-861E-4A5DFCEF714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1789" y="4069505"/>
            <a:ext cx="5099357" cy="2449168"/>
          </a:xfrm>
          <a:prstGeom prst="rect">
            <a:avLst/>
          </a:prstGeom>
        </p:spPr>
      </p:pic>
    </p:spTree>
    <p:extLst>
      <p:ext uri="{BB962C8B-B14F-4D97-AF65-F5344CB8AC3E}">
        <p14:creationId xmlns:p14="http://schemas.microsoft.com/office/powerpoint/2010/main" xmlns="" val="153893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Our volunteer Job Biju selected to attend NIC 2022  Gulbarga, Karnataka </a:t>
            </a:r>
          </a:p>
          <a:p>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4 November 2022</a:t>
            </a:r>
            <a:endParaRPr lang="en-US" sz="4800" b="1">
              <a:solidFill>
                <a:schemeClr val="tx1"/>
              </a:solidFill>
            </a:endParaRPr>
          </a:p>
        </p:txBody>
      </p:sp>
      <p:pic>
        <p:nvPicPr>
          <p:cNvPr id="2" name="Picture 2">
            <a:extLst>
              <a:ext uri="{FF2B5EF4-FFF2-40B4-BE49-F238E27FC236}">
                <a16:creationId xmlns="" xmlns:a16="http://schemas.microsoft.com/office/drawing/2014/main" id="{8EA489C8-ECFD-C64B-3A94-3FFD178994F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5000" y="339327"/>
            <a:ext cx="3322229" cy="3570936"/>
          </a:xfrm>
          <a:prstGeom prst="rect">
            <a:avLst/>
          </a:prstGeom>
        </p:spPr>
      </p:pic>
      <p:pic>
        <p:nvPicPr>
          <p:cNvPr id="3" name="Picture 3">
            <a:extLst>
              <a:ext uri="{FF2B5EF4-FFF2-40B4-BE49-F238E27FC236}">
                <a16:creationId xmlns="" xmlns:a16="http://schemas.microsoft.com/office/drawing/2014/main" id="{FACBF84B-5704-8F73-48AE-5FE61575671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2353" y="4225595"/>
            <a:ext cx="4865712" cy="2293078"/>
          </a:xfrm>
          <a:prstGeom prst="rect">
            <a:avLst/>
          </a:prstGeom>
        </p:spPr>
      </p:pic>
    </p:spTree>
    <p:extLst>
      <p:ext uri="{BB962C8B-B14F-4D97-AF65-F5344CB8AC3E}">
        <p14:creationId xmlns:p14="http://schemas.microsoft.com/office/powerpoint/2010/main" xmlns="" val="2677782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Aadhar Voter ID Linking Camp</a:t>
            </a:r>
          </a:p>
          <a:p>
            <a:pPr marL="457200" indent="-457200">
              <a:buFont typeface="Arial" panose="020B0604020202020204" pitchFamily="34" charset="0"/>
              <a:buChar char="•"/>
            </a:pPr>
            <a:r>
              <a:rPr lang="en-GB" sz="2800">
                <a:solidFill>
                  <a:schemeClr val="tx1"/>
                </a:solidFill>
              </a:rPr>
              <a:t>Organised second phase of Aadhar voter ID linking camp at Iritty Thaluk limit with the cooperation of thaluk election department.</a:t>
            </a:r>
          </a:p>
          <a:p>
            <a:pPr marL="457200" indent="-457200">
              <a:buFont typeface="Arial" panose="020B0604020202020204" pitchFamily="34" charset="0"/>
              <a:buChar char="•"/>
            </a:pPr>
            <a:r>
              <a:rPr lang="en-GB" sz="2800">
                <a:solidFill>
                  <a:schemeClr val="tx1"/>
                </a:solidFill>
                <a:hlinkClick r:id="rId3"/>
              </a:rPr>
              <a:t>Instagram link</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5 November 2022</a:t>
            </a:r>
            <a:endParaRPr lang="en-US" sz="4800" b="1">
              <a:solidFill>
                <a:schemeClr val="tx1"/>
              </a:solidFill>
            </a:endParaRPr>
          </a:p>
        </p:txBody>
      </p:sp>
      <p:pic>
        <p:nvPicPr>
          <p:cNvPr id="2" name="Picture 2">
            <a:extLst>
              <a:ext uri="{FF2B5EF4-FFF2-40B4-BE49-F238E27FC236}">
                <a16:creationId xmlns="" xmlns:a16="http://schemas.microsoft.com/office/drawing/2014/main" id="{89D72A15-BDFA-5DBF-8544-DBFDA8F74ED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752" y="339327"/>
            <a:ext cx="2848572" cy="2597794"/>
          </a:xfrm>
          <a:prstGeom prst="rect">
            <a:avLst/>
          </a:prstGeom>
        </p:spPr>
      </p:pic>
      <p:pic>
        <p:nvPicPr>
          <p:cNvPr id="4" name="Picture 6">
            <a:extLst>
              <a:ext uri="{FF2B5EF4-FFF2-40B4-BE49-F238E27FC236}">
                <a16:creationId xmlns="" xmlns:a16="http://schemas.microsoft.com/office/drawing/2014/main" id="{94D5757D-5A18-B79E-79D1-4B5A42AB8F8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9346" y="3020573"/>
            <a:ext cx="2881384" cy="3572490"/>
          </a:xfrm>
          <a:prstGeom prst="rect">
            <a:avLst/>
          </a:prstGeom>
        </p:spPr>
      </p:pic>
      <p:pic>
        <p:nvPicPr>
          <p:cNvPr id="3" name="Picture 6">
            <a:extLst>
              <a:ext uri="{FF2B5EF4-FFF2-40B4-BE49-F238E27FC236}">
                <a16:creationId xmlns="" xmlns:a16="http://schemas.microsoft.com/office/drawing/2014/main" id="{858099E0-6443-9BED-C16B-D55244F3A1D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67137" y="3094964"/>
            <a:ext cx="2928863" cy="3423709"/>
          </a:xfrm>
          <a:prstGeom prst="rect">
            <a:avLst/>
          </a:prstGeom>
        </p:spPr>
      </p:pic>
      <p:pic>
        <p:nvPicPr>
          <p:cNvPr id="7" name="Picture 7">
            <a:extLst>
              <a:ext uri="{FF2B5EF4-FFF2-40B4-BE49-F238E27FC236}">
                <a16:creationId xmlns="" xmlns:a16="http://schemas.microsoft.com/office/drawing/2014/main" id="{9ABBC8EB-4D96-1DF1-4282-77FE50DE2AE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47431" y="348390"/>
            <a:ext cx="2735463" cy="2597793"/>
          </a:xfrm>
          <a:prstGeom prst="rect">
            <a:avLst/>
          </a:prstGeom>
        </p:spPr>
      </p:pic>
    </p:spTree>
    <p:extLst>
      <p:ext uri="{BB962C8B-B14F-4D97-AF65-F5344CB8AC3E}">
        <p14:creationId xmlns:p14="http://schemas.microsoft.com/office/powerpoint/2010/main" xmlns="" val="360541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dirty="0">
                <a:solidFill>
                  <a:srgbClr val="C00000"/>
                </a:solidFill>
              </a:rPr>
              <a:t>`</a:t>
            </a:r>
            <a:r>
              <a:rPr lang="en-GB" sz="3200" u="sng" dirty="0" err="1">
                <a:solidFill>
                  <a:srgbClr val="C00000"/>
                </a:solidFill>
              </a:rPr>
              <a:t>Pusthakathanal</a:t>
            </a:r>
            <a:r>
              <a:rPr lang="en-GB" sz="3200" u="sng" dirty="0">
                <a:solidFill>
                  <a:srgbClr val="C00000"/>
                </a:solidFill>
              </a:rPr>
              <a:t>’</a:t>
            </a:r>
          </a:p>
          <a:p>
            <a:pPr marL="342900" indent="-342900">
              <a:buFont typeface="Arial" panose="020B0604020202020204" pitchFamily="34" charset="0"/>
              <a:buChar char="•"/>
            </a:pPr>
            <a:r>
              <a:rPr lang="en-GB" sz="2800" dirty="0">
                <a:solidFill>
                  <a:schemeClr val="tx1"/>
                </a:solidFill>
              </a:rPr>
              <a:t>Distribution of </a:t>
            </a:r>
            <a:r>
              <a:rPr lang="en-GB" sz="2800" dirty="0" smtClean="0">
                <a:solidFill>
                  <a:schemeClr val="tx1"/>
                </a:solidFill>
              </a:rPr>
              <a:t> </a:t>
            </a:r>
            <a:r>
              <a:rPr lang="en-GB" sz="2800" dirty="0">
                <a:solidFill>
                  <a:schemeClr val="tx1"/>
                </a:solidFill>
              </a:rPr>
              <a:t>books in the adopted village </a:t>
            </a:r>
          </a:p>
          <a:p>
            <a:pPr marL="342900" indent="-342900">
              <a:buFont typeface="Arial" panose="020B0604020202020204" pitchFamily="34" charset="0"/>
              <a:buChar char="•"/>
            </a:pPr>
            <a:r>
              <a:rPr lang="en-GB" sz="2800" dirty="0" err="1">
                <a:solidFill>
                  <a:schemeClr val="tx1"/>
                </a:solidFill>
                <a:hlinkClick r:id="rId3"/>
              </a:rPr>
              <a:t>Insta</a:t>
            </a:r>
            <a:r>
              <a:rPr lang="en-GB" sz="2800" dirty="0">
                <a:solidFill>
                  <a:schemeClr val="tx1"/>
                </a:solidFill>
                <a:hlinkClick r:id="rId3"/>
              </a:rPr>
              <a:t> post link</a:t>
            </a:r>
            <a:endParaRPr lang="en-GB" sz="2800" dirty="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20 January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3" name="Picture 3">
            <a:extLst>
              <a:ext uri="{FF2B5EF4-FFF2-40B4-BE49-F238E27FC236}">
                <a16:creationId xmlns="" xmlns:a16="http://schemas.microsoft.com/office/drawing/2014/main" id="{2B50DA93-D162-F95C-255E-A7B11B34884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9715" y="419737"/>
            <a:ext cx="2624142" cy="3402059"/>
          </a:xfrm>
          <a:prstGeom prst="rect">
            <a:avLst/>
          </a:prstGeom>
        </p:spPr>
      </p:pic>
      <p:pic>
        <p:nvPicPr>
          <p:cNvPr id="8" name="Picture 8">
            <a:extLst>
              <a:ext uri="{FF2B5EF4-FFF2-40B4-BE49-F238E27FC236}">
                <a16:creationId xmlns="" xmlns:a16="http://schemas.microsoft.com/office/drawing/2014/main" id="{B7463035-CB89-A652-8A5D-3B4535504E7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9173" y="4297402"/>
            <a:ext cx="5589842" cy="2050693"/>
          </a:xfrm>
          <a:prstGeom prst="rect">
            <a:avLst/>
          </a:prstGeom>
        </p:spPr>
      </p:pic>
      <p:pic>
        <p:nvPicPr>
          <p:cNvPr id="10" name="Picture 10">
            <a:extLst>
              <a:ext uri="{FF2B5EF4-FFF2-40B4-BE49-F238E27FC236}">
                <a16:creationId xmlns="" xmlns:a16="http://schemas.microsoft.com/office/drawing/2014/main" id="{75EB07ED-12FE-7FDA-F8CD-77B95EB1F86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97470" y="185198"/>
            <a:ext cx="2941545" cy="1406319"/>
          </a:xfrm>
          <a:prstGeom prst="rect">
            <a:avLst/>
          </a:prstGeom>
        </p:spPr>
      </p:pic>
      <p:pic>
        <p:nvPicPr>
          <p:cNvPr id="11" name="Picture 11">
            <a:extLst>
              <a:ext uri="{FF2B5EF4-FFF2-40B4-BE49-F238E27FC236}">
                <a16:creationId xmlns="" xmlns:a16="http://schemas.microsoft.com/office/drawing/2014/main" id="{39FA71EE-8F7B-8498-CCC9-A5D2D841F33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84964" y="2027178"/>
            <a:ext cx="3063035" cy="1646985"/>
          </a:xfrm>
          <a:prstGeom prst="rect">
            <a:avLst/>
          </a:prstGeom>
        </p:spPr>
      </p:pic>
    </p:spTree>
    <p:extLst>
      <p:ext uri="{BB962C8B-B14F-4D97-AF65-F5344CB8AC3E}">
        <p14:creationId xmlns:p14="http://schemas.microsoft.com/office/powerpoint/2010/main" xmlns="" val="180674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017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a:solidFill>
                  <a:schemeClr val="accent4">
                    <a:lumMod val="60000"/>
                    <a:lumOff val="40000"/>
                  </a:schemeClr>
                </a:solidFill>
              </a:rPr>
              <a:t>   </a:t>
            </a:r>
            <a:r>
              <a:rPr lang="en-GB" sz="3200">
                <a:solidFill>
                  <a:schemeClr val="accent2"/>
                </a:solidFill>
              </a:rPr>
              <a:t> </a:t>
            </a:r>
            <a:r>
              <a:rPr lang="en-GB" sz="3200">
                <a:solidFill>
                  <a:srgbClr val="FF0000"/>
                </a:solidFill>
              </a:rPr>
              <a:t> </a:t>
            </a:r>
            <a:r>
              <a:rPr lang="en-GB" sz="3200" u="sng">
                <a:solidFill>
                  <a:srgbClr val="FF0000"/>
                </a:solidFill>
              </a:rPr>
              <a:t>Asia Peace Conference</a:t>
            </a:r>
          </a:p>
          <a:p>
            <a:pPr marL="342900" indent="-342900">
              <a:buFont typeface="Arial" panose="020B0604020202020204" pitchFamily="34" charset="0"/>
              <a:buChar char="•"/>
            </a:pPr>
            <a:r>
              <a:rPr lang="en-GB" sz="2800">
                <a:solidFill>
                  <a:schemeClr val="tx1"/>
                </a:solidFill>
              </a:rPr>
              <a:t>Volunteers Attended Asia peace conference conducted in collaboration with world without war and violence team kannur through online mode</a:t>
            </a:r>
            <a:endParaRPr lang="en-US"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3 APRIL 2022</a:t>
            </a:r>
            <a:endParaRPr lang="en-US" sz="4800" b="1">
              <a:solidFill>
                <a:schemeClr val="tx1"/>
              </a:solidFill>
            </a:endParaRPr>
          </a:p>
        </p:txBody>
      </p:sp>
      <p:pic>
        <p:nvPicPr>
          <p:cNvPr id="22" name="Picture 22">
            <a:extLst>
              <a:ext uri="{FF2B5EF4-FFF2-40B4-BE49-F238E27FC236}">
                <a16:creationId xmlns="" xmlns:a16="http://schemas.microsoft.com/office/drawing/2014/main" id="{8E782636-2E81-FA48-9AFA-349EC942866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4081" y="339327"/>
            <a:ext cx="1756170" cy="3337115"/>
          </a:xfrm>
          <a:prstGeom prst="rect">
            <a:avLst/>
          </a:prstGeom>
        </p:spPr>
      </p:pic>
      <p:pic>
        <p:nvPicPr>
          <p:cNvPr id="23" name="Picture 23">
            <a:extLst>
              <a:ext uri="{FF2B5EF4-FFF2-40B4-BE49-F238E27FC236}">
                <a16:creationId xmlns="" xmlns:a16="http://schemas.microsoft.com/office/drawing/2014/main" id="{B20F4CB6-CF1C-0449-A13D-C0DDF8E9B8B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1473" y="359776"/>
            <a:ext cx="1756170" cy="3337115"/>
          </a:xfrm>
          <a:prstGeom prst="rect">
            <a:avLst/>
          </a:prstGeom>
        </p:spPr>
      </p:pic>
      <p:pic>
        <p:nvPicPr>
          <p:cNvPr id="24" name="Picture 24">
            <a:extLst>
              <a:ext uri="{FF2B5EF4-FFF2-40B4-BE49-F238E27FC236}">
                <a16:creationId xmlns="" xmlns:a16="http://schemas.microsoft.com/office/drawing/2014/main" id="{81E8F04B-ACB9-EF49-AE20-A8345B77EBC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01715" y="359776"/>
            <a:ext cx="1781179" cy="3337115"/>
          </a:xfrm>
          <a:prstGeom prst="rect">
            <a:avLst/>
          </a:prstGeom>
        </p:spPr>
      </p:pic>
      <p:pic>
        <p:nvPicPr>
          <p:cNvPr id="25" name="Picture 25">
            <a:extLst>
              <a:ext uri="{FF2B5EF4-FFF2-40B4-BE49-F238E27FC236}">
                <a16:creationId xmlns="" xmlns:a16="http://schemas.microsoft.com/office/drawing/2014/main" id="{5863DBE1-50A1-6E42-8B45-0E028890DD8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44081" y="3676442"/>
            <a:ext cx="1756171" cy="3181558"/>
          </a:xfrm>
          <a:prstGeom prst="rect">
            <a:avLst/>
          </a:prstGeom>
        </p:spPr>
      </p:pic>
      <p:pic>
        <p:nvPicPr>
          <p:cNvPr id="26" name="Picture 26">
            <a:extLst>
              <a:ext uri="{FF2B5EF4-FFF2-40B4-BE49-F238E27FC236}">
                <a16:creationId xmlns="" xmlns:a16="http://schemas.microsoft.com/office/drawing/2014/main" id="{895FD410-FE30-314D-976B-FFE39A1B6A9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01715" y="3590752"/>
            <a:ext cx="1781179" cy="3181558"/>
          </a:xfrm>
          <a:prstGeom prst="rect">
            <a:avLst/>
          </a:prstGeom>
        </p:spPr>
      </p:pic>
      <p:pic>
        <p:nvPicPr>
          <p:cNvPr id="28" name="Picture 28">
            <a:extLst>
              <a:ext uri="{FF2B5EF4-FFF2-40B4-BE49-F238E27FC236}">
                <a16:creationId xmlns="" xmlns:a16="http://schemas.microsoft.com/office/drawing/2014/main" id="{EB4A2911-6D96-5A40-BD2C-DD64821CADAD}"/>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51472" y="3676442"/>
            <a:ext cx="1756171" cy="3075419"/>
          </a:xfrm>
          <a:prstGeom prst="rect">
            <a:avLst/>
          </a:prstGeom>
        </p:spPr>
      </p:pic>
    </p:spTree>
    <p:extLst>
      <p:ext uri="{BB962C8B-B14F-4D97-AF65-F5344CB8AC3E}">
        <p14:creationId xmlns:p14="http://schemas.microsoft.com/office/powerpoint/2010/main" xmlns="" val="904736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Road safety awareness done by volunteers in the adopted village</a:t>
            </a:r>
          </a:p>
          <a:p>
            <a:pPr marL="457200" indent="-457200">
              <a:buFont typeface="Arial" panose="020B0604020202020204" pitchFamily="34" charset="0"/>
              <a:buChar char="•"/>
            </a:pPr>
            <a:r>
              <a:rPr lang="en-GB" sz="2800">
                <a:solidFill>
                  <a:schemeClr val="tx1"/>
                </a:solidFill>
                <a:hlinkClick r:id="rId3"/>
              </a:rPr>
              <a:t>Insta link</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20 January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3" name="Picture 3">
            <a:extLst>
              <a:ext uri="{FF2B5EF4-FFF2-40B4-BE49-F238E27FC236}">
                <a16:creationId xmlns="" xmlns:a16="http://schemas.microsoft.com/office/drawing/2014/main" id="{F4181D66-FBC6-2AFC-3BBE-953016EAE1F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9771" y="339327"/>
            <a:ext cx="5047970" cy="2817893"/>
          </a:xfrm>
          <a:prstGeom prst="rect">
            <a:avLst/>
          </a:prstGeom>
        </p:spPr>
      </p:pic>
      <p:pic>
        <p:nvPicPr>
          <p:cNvPr id="4" name="Picture 7">
            <a:extLst>
              <a:ext uri="{FF2B5EF4-FFF2-40B4-BE49-F238E27FC236}">
                <a16:creationId xmlns="" xmlns:a16="http://schemas.microsoft.com/office/drawing/2014/main" id="{298C2362-646A-30C9-A908-C7B7A8A7A07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07141" y="3429000"/>
            <a:ext cx="5213231" cy="2914577"/>
          </a:xfrm>
          <a:prstGeom prst="rect">
            <a:avLst/>
          </a:prstGeom>
        </p:spPr>
      </p:pic>
    </p:spTree>
    <p:extLst>
      <p:ext uri="{BB962C8B-B14F-4D97-AF65-F5344CB8AC3E}">
        <p14:creationId xmlns:p14="http://schemas.microsoft.com/office/powerpoint/2010/main" xmlns="" val="320875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Received best ELC unit award from collectrate</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25 January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0BF42D12-6F33-F08A-90FF-FA8CC968746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7453" y="268067"/>
            <a:ext cx="3192022" cy="3160933"/>
          </a:xfrm>
          <a:prstGeom prst="rect">
            <a:avLst/>
          </a:prstGeom>
        </p:spPr>
      </p:pic>
      <p:pic>
        <p:nvPicPr>
          <p:cNvPr id="3" name="Picture 3">
            <a:extLst>
              <a:ext uri="{FF2B5EF4-FFF2-40B4-BE49-F238E27FC236}">
                <a16:creationId xmlns="" xmlns:a16="http://schemas.microsoft.com/office/drawing/2014/main" id="{F620B3A1-CD27-BD03-C50E-53E08EF9B21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9475" y="339327"/>
            <a:ext cx="2498317" cy="3160933"/>
          </a:xfrm>
          <a:prstGeom prst="rect">
            <a:avLst/>
          </a:prstGeom>
        </p:spPr>
      </p:pic>
      <p:pic>
        <p:nvPicPr>
          <p:cNvPr id="4" name="Picture 7">
            <a:extLst>
              <a:ext uri="{FF2B5EF4-FFF2-40B4-BE49-F238E27FC236}">
                <a16:creationId xmlns="" xmlns:a16="http://schemas.microsoft.com/office/drawing/2014/main" id="{AC3BA5F8-AD2D-6E58-1DF5-7B2338EB9F6B}"/>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5752" y="3623238"/>
            <a:ext cx="5697024" cy="2895435"/>
          </a:xfrm>
          <a:prstGeom prst="rect">
            <a:avLst/>
          </a:prstGeom>
        </p:spPr>
      </p:pic>
    </p:spTree>
    <p:extLst>
      <p:ext uri="{BB962C8B-B14F-4D97-AF65-F5344CB8AC3E}">
        <p14:creationId xmlns:p14="http://schemas.microsoft.com/office/powerpoint/2010/main" xmlns="" val="3145508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dirty="0">
                <a:solidFill>
                  <a:schemeClr val="tx1"/>
                </a:solidFill>
              </a:rPr>
              <a:t>The NSS volunteers of </a:t>
            </a:r>
            <a:r>
              <a:rPr lang="en-GB" sz="2800" dirty="0" err="1">
                <a:solidFill>
                  <a:schemeClr val="tx1"/>
                </a:solidFill>
              </a:rPr>
              <a:t>Iritty</a:t>
            </a:r>
            <a:r>
              <a:rPr lang="en-GB" sz="2800" dirty="0">
                <a:solidFill>
                  <a:schemeClr val="tx1"/>
                </a:solidFill>
              </a:rPr>
              <a:t> MG College participated in the anti-drug awareness program conducted at Kannur old bus stand as part of  </a:t>
            </a:r>
            <a:r>
              <a:rPr lang="en-GB" sz="2800" dirty="0" err="1">
                <a:solidFill>
                  <a:schemeClr val="tx1"/>
                </a:solidFill>
              </a:rPr>
              <a:t>Vimukthi</a:t>
            </a:r>
            <a:r>
              <a:rPr lang="en-GB" sz="2800" dirty="0">
                <a:solidFill>
                  <a:schemeClr val="tx1"/>
                </a:solidFill>
              </a:rPr>
              <a:t> mission of the Kerala state government and participated in </a:t>
            </a:r>
            <a:r>
              <a:rPr lang="en-GB" sz="2800" dirty="0" err="1">
                <a:solidFill>
                  <a:schemeClr val="tx1"/>
                </a:solidFill>
              </a:rPr>
              <a:t>flashmob</a:t>
            </a:r>
            <a:r>
              <a:rPr lang="en-GB" sz="2800" dirty="0">
                <a:solidFill>
                  <a:schemeClr val="tx1"/>
                </a:solidFill>
              </a:rPr>
              <a:t> competition</a:t>
            </a:r>
          </a:p>
          <a:p>
            <a:pPr marL="457200" indent="-457200">
              <a:buFont typeface="Arial" panose="020B0604020202020204" pitchFamily="34" charset="0"/>
              <a:buChar char="•"/>
            </a:pPr>
            <a:r>
              <a:rPr lang="en-GB" sz="2800" dirty="0" err="1">
                <a:solidFill>
                  <a:schemeClr val="tx1"/>
                </a:solidFill>
                <a:hlinkClick r:id="rId3"/>
              </a:rPr>
              <a:t>Flashmob</a:t>
            </a:r>
            <a:r>
              <a:rPr lang="en-GB" sz="2800" dirty="0">
                <a:solidFill>
                  <a:schemeClr val="tx1"/>
                </a:solidFill>
                <a:hlinkClick r:id="rId3"/>
              </a:rPr>
              <a:t> Video</a:t>
            </a:r>
            <a:endParaRPr lang="en-GB" sz="2800" dirty="0">
              <a:solidFill>
                <a:schemeClr val="tx1"/>
              </a:solidFill>
            </a:endParaRPr>
          </a:p>
          <a:p>
            <a:pPr marL="457200" indent="-457200">
              <a:buFont typeface="Arial" panose="020B0604020202020204" pitchFamily="34" charset="0"/>
              <a:buChar char="•"/>
            </a:pPr>
            <a:endParaRPr lang="en-GB" sz="2800" dirty="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25 January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2EFA71D0-0029-24B3-FCA0-F8CE5514A65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357" y="485424"/>
            <a:ext cx="2940750" cy="2727715"/>
          </a:xfrm>
          <a:prstGeom prst="rect">
            <a:avLst/>
          </a:prstGeom>
        </p:spPr>
      </p:pic>
      <p:pic>
        <p:nvPicPr>
          <p:cNvPr id="3" name="Picture 3">
            <a:extLst>
              <a:ext uri="{FF2B5EF4-FFF2-40B4-BE49-F238E27FC236}">
                <a16:creationId xmlns="" xmlns:a16="http://schemas.microsoft.com/office/drawing/2014/main" id="{0378F153-E7AC-33BE-D25F-C31E9B31D1B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84830" y="485424"/>
            <a:ext cx="2798064" cy="2749338"/>
          </a:xfrm>
          <a:prstGeom prst="rect">
            <a:avLst/>
          </a:prstGeom>
        </p:spPr>
      </p:pic>
      <p:pic>
        <p:nvPicPr>
          <p:cNvPr id="4" name="Picture 7">
            <a:extLst>
              <a:ext uri="{FF2B5EF4-FFF2-40B4-BE49-F238E27FC236}">
                <a16:creationId xmlns="" xmlns:a16="http://schemas.microsoft.com/office/drawing/2014/main" id="{6477C445-86A4-2E95-FD05-5F4BC3ACB44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5358" y="3419478"/>
            <a:ext cx="2940750" cy="2873812"/>
          </a:xfrm>
          <a:prstGeom prst="rect">
            <a:avLst/>
          </a:prstGeom>
        </p:spPr>
      </p:pic>
      <p:pic>
        <p:nvPicPr>
          <p:cNvPr id="10" name="Picture 10">
            <a:extLst>
              <a:ext uri="{FF2B5EF4-FFF2-40B4-BE49-F238E27FC236}">
                <a16:creationId xmlns="" xmlns:a16="http://schemas.microsoft.com/office/drawing/2014/main" id="{E774CC86-D421-81C2-F4D7-C8B60862DD2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184831" y="3504407"/>
            <a:ext cx="2798064" cy="2749338"/>
          </a:xfrm>
          <a:prstGeom prst="rect">
            <a:avLst/>
          </a:prstGeom>
        </p:spPr>
      </p:pic>
    </p:spTree>
    <p:extLst>
      <p:ext uri="{BB962C8B-B14F-4D97-AF65-F5344CB8AC3E}">
        <p14:creationId xmlns:p14="http://schemas.microsoft.com/office/powerpoint/2010/main" xmlns="" val="2732655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‘Zero Violence Mindset’</a:t>
            </a:r>
          </a:p>
          <a:p>
            <a:pPr marL="457200" indent="-457200">
              <a:buFont typeface="Arial" panose="020B0604020202020204" pitchFamily="34" charset="0"/>
              <a:buChar char="•"/>
            </a:pPr>
            <a:r>
              <a:rPr lang="en-GB" sz="2800">
                <a:solidFill>
                  <a:schemeClr val="tx1"/>
                </a:solidFill>
              </a:rPr>
              <a:t>In association with the WWWV,organized a Workshop - Zero Violence Mindset  for the volunteers </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26 January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E1CDF497-445D-C632-9683-47C02126E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4081" y="339327"/>
            <a:ext cx="2753390" cy="3802977"/>
          </a:xfrm>
          <a:prstGeom prst="rect">
            <a:avLst/>
          </a:prstGeom>
        </p:spPr>
      </p:pic>
      <p:pic>
        <p:nvPicPr>
          <p:cNvPr id="3" name="Picture 3">
            <a:extLst>
              <a:ext uri="{FF2B5EF4-FFF2-40B4-BE49-F238E27FC236}">
                <a16:creationId xmlns="" xmlns:a16="http://schemas.microsoft.com/office/drawing/2014/main" id="{FBFF2D9A-9099-F244-F191-2924B32E815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9787" y="339327"/>
            <a:ext cx="2753390" cy="1818371"/>
          </a:xfrm>
          <a:prstGeom prst="rect">
            <a:avLst/>
          </a:prstGeom>
        </p:spPr>
      </p:pic>
      <p:pic>
        <p:nvPicPr>
          <p:cNvPr id="4" name="Picture 7">
            <a:extLst>
              <a:ext uri="{FF2B5EF4-FFF2-40B4-BE49-F238E27FC236}">
                <a16:creationId xmlns="" xmlns:a16="http://schemas.microsoft.com/office/drawing/2014/main" id="{97D0A6CC-B781-D049-D2AD-ECC60A5451C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06910" y="2328075"/>
            <a:ext cx="2775984" cy="1814229"/>
          </a:xfrm>
          <a:prstGeom prst="rect">
            <a:avLst/>
          </a:prstGeom>
        </p:spPr>
      </p:pic>
      <p:pic>
        <p:nvPicPr>
          <p:cNvPr id="8" name="Picture 8">
            <a:extLst>
              <a:ext uri="{FF2B5EF4-FFF2-40B4-BE49-F238E27FC236}">
                <a16:creationId xmlns="" xmlns:a16="http://schemas.microsoft.com/office/drawing/2014/main" id="{5B72C8F1-4FBF-268F-5BB0-00D076BB7FF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8859" y="4402217"/>
            <a:ext cx="5446522" cy="2151618"/>
          </a:xfrm>
          <a:prstGeom prst="rect">
            <a:avLst/>
          </a:prstGeom>
        </p:spPr>
      </p:pic>
    </p:spTree>
    <p:extLst>
      <p:ext uri="{BB962C8B-B14F-4D97-AF65-F5344CB8AC3E}">
        <p14:creationId xmlns:p14="http://schemas.microsoft.com/office/powerpoint/2010/main" xmlns="" val="3259116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`Garbage Free District’ Programme </a:t>
            </a:r>
          </a:p>
          <a:p>
            <a:pPr marL="457200" indent="-457200">
              <a:buFont typeface="Arial" panose="020B0604020202020204" pitchFamily="34" charset="0"/>
              <a:buChar char="•"/>
            </a:pPr>
            <a:r>
              <a:rPr lang="en-GB" sz="2800">
                <a:solidFill>
                  <a:schemeClr val="tx1"/>
                </a:solidFill>
              </a:rPr>
              <a:t>Volunteers cleaned the roadsides near Keezhurkunnu as part of the ‘Garbage-Free District’ programme- part 1</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25 February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4365871" y="3893205"/>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EE0B0EB4-4843-1BF4-40A1-C75EACC4F76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683" y="339327"/>
            <a:ext cx="5678699" cy="2901165"/>
          </a:xfrm>
          <a:prstGeom prst="rect">
            <a:avLst/>
          </a:prstGeom>
        </p:spPr>
      </p:pic>
      <p:pic>
        <p:nvPicPr>
          <p:cNvPr id="3" name="Picture 3">
            <a:extLst>
              <a:ext uri="{FF2B5EF4-FFF2-40B4-BE49-F238E27FC236}">
                <a16:creationId xmlns="" xmlns:a16="http://schemas.microsoft.com/office/drawing/2014/main" id="{C906FCE9-FE65-9E60-9732-77830CD1F438}"/>
              </a:ext>
            </a:extLst>
          </p:cNvPr>
          <p:cNvPicPr>
            <a:picLocks noChangeAspect="1"/>
          </p:cNvPicPr>
          <p:nvPr/>
        </p:nvPicPr>
        <p:blipFill>
          <a:blip r:embed="rId4"/>
          <a:srcRect/>
          <a:stretch/>
        </p:blipFill>
        <p:spPr>
          <a:xfrm>
            <a:off x="225637" y="3429000"/>
            <a:ext cx="5697142" cy="3054334"/>
          </a:xfrm>
          <a:prstGeom prst="rect">
            <a:avLst/>
          </a:prstGeom>
        </p:spPr>
      </p:pic>
    </p:spTree>
    <p:extLst>
      <p:ext uri="{BB962C8B-B14F-4D97-AF65-F5344CB8AC3E}">
        <p14:creationId xmlns:p14="http://schemas.microsoft.com/office/powerpoint/2010/main" xmlns="" val="128751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Survey</a:t>
            </a:r>
          </a:p>
          <a:p>
            <a:pPr marL="457200" indent="-457200">
              <a:buFont typeface="Arial" panose="020B0604020202020204" pitchFamily="34" charset="0"/>
              <a:buChar char="•"/>
            </a:pPr>
            <a:r>
              <a:rPr lang="en-GB" sz="2800">
                <a:solidFill>
                  <a:schemeClr val="tx1"/>
                </a:solidFill>
              </a:rPr>
              <a:t>Volunteers done biodiversity survey in the adopted village</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25 February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3" name="Picture 3">
            <a:extLst>
              <a:ext uri="{FF2B5EF4-FFF2-40B4-BE49-F238E27FC236}">
                <a16:creationId xmlns="" xmlns:a16="http://schemas.microsoft.com/office/drawing/2014/main" id="{8CA07B42-F71F-3039-C4FB-AD0FBE98EE5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5752" y="339327"/>
            <a:ext cx="5184194" cy="2709334"/>
          </a:xfrm>
          <a:prstGeom prst="rect">
            <a:avLst/>
          </a:prstGeom>
        </p:spPr>
      </p:pic>
      <p:pic>
        <p:nvPicPr>
          <p:cNvPr id="4" name="Picture 7">
            <a:extLst>
              <a:ext uri="{FF2B5EF4-FFF2-40B4-BE49-F238E27FC236}">
                <a16:creationId xmlns="" xmlns:a16="http://schemas.microsoft.com/office/drawing/2014/main" id="{123A6F9F-B9CF-414D-1FC1-1DAAC736F0B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752" y="3429000"/>
            <a:ext cx="5184194" cy="3055596"/>
          </a:xfrm>
          <a:prstGeom prst="rect">
            <a:avLst/>
          </a:prstGeom>
        </p:spPr>
      </p:pic>
    </p:spTree>
    <p:extLst>
      <p:ext uri="{BB962C8B-B14F-4D97-AF65-F5344CB8AC3E}">
        <p14:creationId xmlns:p14="http://schemas.microsoft.com/office/powerpoint/2010/main" xmlns="" val="64633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National Science Day</a:t>
            </a:r>
          </a:p>
          <a:p>
            <a:pPr marL="342900" indent="-342900">
              <a:buFont typeface="Arial" panose="020B0604020202020204" pitchFamily="34" charset="0"/>
              <a:buChar char="•"/>
            </a:pPr>
            <a:r>
              <a:rPr lang="en-GB" sz="2800">
                <a:solidFill>
                  <a:schemeClr val="tx1"/>
                </a:solidFill>
              </a:rPr>
              <a:t>On the occasion of National Science Day, volunteers done different experiments for the children of nearby school at keezhur to impart science awareness to the students.</a:t>
            </a:r>
          </a:p>
          <a:p>
            <a:endParaRPr lang="en-GB" sz="3200" u="sng">
              <a:solidFill>
                <a:srgbClr val="FF0000"/>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28 February 2023</a:t>
            </a:r>
            <a:endParaRPr lang="en-US" sz="4800" b="1">
              <a:solidFill>
                <a:schemeClr val="tx1"/>
              </a:solidFill>
            </a:endParaRPr>
          </a:p>
        </p:txBody>
      </p:sp>
      <p:pic>
        <p:nvPicPr>
          <p:cNvPr id="2" name="Picture 2">
            <a:extLst>
              <a:ext uri="{FF2B5EF4-FFF2-40B4-BE49-F238E27FC236}">
                <a16:creationId xmlns="" xmlns:a16="http://schemas.microsoft.com/office/drawing/2014/main" id="{8B6D3640-FBB3-EA81-D4C8-06537EE0902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0870" y="338941"/>
            <a:ext cx="2950408" cy="2163789"/>
          </a:xfrm>
          <a:prstGeom prst="rect">
            <a:avLst/>
          </a:prstGeom>
        </p:spPr>
      </p:pic>
      <p:pic>
        <p:nvPicPr>
          <p:cNvPr id="3" name="Picture 3">
            <a:extLst>
              <a:ext uri="{FF2B5EF4-FFF2-40B4-BE49-F238E27FC236}">
                <a16:creationId xmlns="" xmlns:a16="http://schemas.microsoft.com/office/drawing/2014/main" id="{AD41F510-5BA2-3A5E-B7E4-8B6E701FD63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49988" y="338941"/>
            <a:ext cx="2950408" cy="2163789"/>
          </a:xfrm>
          <a:prstGeom prst="rect">
            <a:avLst/>
          </a:prstGeom>
        </p:spPr>
      </p:pic>
      <p:pic>
        <p:nvPicPr>
          <p:cNvPr id="4" name="Picture 7">
            <a:extLst>
              <a:ext uri="{FF2B5EF4-FFF2-40B4-BE49-F238E27FC236}">
                <a16:creationId xmlns="" xmlns:a16="http://schemas.microsoft.com/office/drawing/2014/main" id="{9A4C64D8-E63C-0541-CE60-FE0A29A13A8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0641" y="2742492"/>
            <a:ext cx="5923355" cy="3776181"/>
          </a:xfrm>
          <a:prstGeom prst="rect">
            <a:avLst/>
          </a:prstGeom>
        </p:spPr>
      </p:pic>
    </p:spTree>
    <p:extLst>
      <p:ext uri="{BB962C8B-B14F-4D97-AF65-F5344CB8AC3E}">
        <p14:creationId xmlns:p14="http://schemas.microsoft.com/office/powerpoint/2010/main" xmlns="" val="2225926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10 Rupees Challenge </a:t>
            </a:r>
          </a:p>
          <a:p>
            <a:pPr marL="457200" indent="-457200">
              <a:buFont typeface="Arial" panose="020B0604020202020204" pitchFamily="34" charset="0"/>
              <a:buChar char="•"/>
            </a:pPr>
            <a:r>
              <a:rPr lang="en-GB" sz="2800">
                <a:solidFill>
                  <a:schemeClr val="tx1"/>
                </a:solidFill>
              </a:rPr>
              <a:t>Volunteers collected a fund to help a cancer patient near college </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17 March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F6096188-5890-0B41-D435-FF735F6886A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3398" y="568811"/>
            <a:ext cx="4120917" cy="5720377"/>
          </a:xfrm>
          <a:prstGeom prst="rect">
            <a:avLst/>
          </a:prstGeom>
        </p:spPr>
      </p:pic>
    </p:spTree>
    <p:extLst>
      <p:ext uri="{BB962C8B-B14F-4D97-AF65-F5344CB8AC3E}">
        <p14:creationId xmlns:p14="http://schemas.microsoft.com/office/powerpoint/2010/main" xmlns="" val="566897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10 Rupees challenge fund for cancer patient was handed over to College Head Accountant Santhosh.</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21 March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736F2514-21E7-1F31-4520-3E7EB0EBE36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41692" y="246506"/>
            <a:ext cx="4005834" cy="3909484"/>
          </a:xfrm>
          <a:prstGeom prst="rect">
            <a:avLst/>
          </a:prstGeom>
        </p:spPr>
      </p:pic>
      <p:pic>
        <p:nvPicPr>
          <p:cNvPr id="8" name="Picture 8">
            <a:extLst>
              <a:ext uri="{FF2B5EF4-FFF2-40B4-BE49-F238E27FC236}">
                <a16:creationId xmlns="" xmlns:a16="http://schemas.microsoft.com/office/drawing/2014/main" id="{0FC6EEDB-02AA-801F-DCA2-BFC5C845297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85752" y="4329801"/>
            <a:ext cx="5517715" cy="2281693"/>
          </a:xfrm>
          <a:prstGeom prst="rect">
            <a:avLst/>
          </a:prstGeom>
        </p:spPr>
      </p:pic>
    </p:spTree>
    <p:extLst>
      <p:ext uri="{BB962C8B-B14F-4D97-AF65-F5344CB8AC3E}">
        <p14:creationId xmlns:p14="http://schemas.microsoft.com/office/powerpoint/2010/main" xmlns="" val="3475692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Visited Merilack orphanage and distributed dress collected by volunteers.</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24 March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3" name="Picture 3">
            <a:extLst>
              <a:ext uri="{FF2B5EF4-FFF2-40B4-BE49-F238E27FC236}">
                <a16:creationId xmlns="" xmlns:a16="http://schemas.microsoft.com/office/drawing/2014/main" id="{5749A4C5-81F6-AE9D-C607-1A365F7C891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6207" y="525428"/>
            <a:ext cx="4724165" cy="5993245"/>
          </a:xfrm>
          <a:prstGeom prst="rect">
            <a:avLst/>
          </a:prstGeom>
        </p:spPr>
      </p:pic>
    </p:spTree>
    <p:extLst>
      <p:ext uri="{BB962C8B-B14F-4D97-AF65-F5344CB8AC3E}">
        <p14:creationId xmlns:p14="http://schemas.microsoft.com/office/powerpoint/2010/main" xmlns="" val="307055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18037" y="1645095"/>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Our volunteer Amal RK selected to attend the National Integration Camp</a:t>
            </a:r>
          </a:p>
          <a:p>
            <a:pPr marL="457200" indent="-457200">
              <a:buFont typeface="Arial" panose="020B0604020202020204" pitchFamily="34" charset="0"/>
              <a:buChar char="•"/>
            </a:pPr>
            <a:endParaRPr lang="en-GB" sz="2800">
              <a:effectLst/>
            </a:endParaRPr>
          </a:p>
          <a:p>
            <a:pPr marL="457200" indent="-457200">
              <a:buFont typeface="Arial" panose="020B0604020202020204" pitchFamily="34" charset="0"/>
              <a:buChar char="•"/>
            </a:pPr>
            <a:endParaRPr lang="en-US"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23 April 2022</a:t>
            </a:r>
            <a:endParaRPr lang="en-US" sz="4800" b="1">
              <a:solidFill>
                <a:schemeClr val="tx1"/>
              </a:solidFill>
            </a:endParaRPr>
          </a:p>
        </p:txBody>
      </p:sp>
      <p:pic>
        <p:nvPicPr>
          <p:cNvPr id="2" name="Picture 2">
            <a:extLst>
              <a:ext uri="{FF2B5EF4-FFF2-40B4-BE49-F238E27FC236}">
                <a16:creationId xmlns="" xmlns:a16="http://schemas.microsoft.com/office/drawing/2014/main" id="{9348F74A-82B7-8749-BBF8-C9175DD1AE3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6418" y="339327"/>
            <a:ext cx="2733410" cy="3277197"/>
          </a:xfrm>
          <a:prstGeom prst="rect">
            <a:avLst/>
          </a:prstGeom>
        </p:spPr>
      </p:pic>
      <p:pic>
        <p:nvPicPr>
          <p:cNvPr id="3" name="Picture 3">
            <a:extLst>
              <a:ext uri="{FF2B5EF4-FFF2-40B4-BE49-F238E27FC236}">
                <a16:creationId xmlns="" xmlns:a16="http://schemas.microsoft.com/office/drawing/2014/main" id="{4FD9C108-1B27-B74C-8CEA-5B9D740B207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3765" y="3929064"/>
            <a:ext cx="5243383" cy="2643187"/>
          </a:xfrm>
          <a:prstGeom prst="rect">
            <a:avLst/>
          </a:prstGeom>
        </p:spPr>
      </p:pic>
    </p:spTree>
    <p:extLst>
      <p:ext uri="{BB962C8B-B14F-4D97-AF65-F5344CB8AC3E}">
        <p14:creationId xmlns:p14="http://schemas.microsoft.com/office/powerpoint/2010/main" xmlns="" val="3248623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`Garbage Free District’ Programme</a:t>
            </a:r>
          </a:p>
          <a:p>
            <a:pPr marL="457200" indent="-457200">
              <a:buFont typeface="Arial" panose="020B0604020202020204" pitchFamily="34" charset="0"/>
              <a:buChar char="•"/>
            </a:pPr>
            <a:r>
              <a:rPr lang="en-GB" sz="2800">
                <a:solidFill>
                  <a:schemeClr val="tx1"/>
                </a:solidFill>
              </a:rPr>
              <a:t>Volunteers cleaned the roadsides near Keezhurkunnu  as part of the ‘Garbage Free District’ Programme – part 2</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1 April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2979E483-EC2B-2A6F-A7A9-BCF0280DE26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5753" y="193320"/>
            <a:ext cx="2764110" cy="3699250"/>
          </a:xfrm>
          <a:prstGeom prst="rect">
            <a:avLst/>
          </a:prstGeom>
        </p:spPr>
      </p:pic>
      <p:pic>
        <p:nvPicPr>
          <p:cNvPr id="3" name="Picture 3">
            <a:extLst>
              <a:ext uri="{FF2B5EF4-FFF2-40B4-BE49-F238E27FC236}">
                <a16:creationId xmlns="" xmlns:a16="http://schemas.microsoft.com/office/drawing/2014/main" id="{0979E472-EE33-7A94-5838-1F888E1300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23685" y="193320"/>
            <a:ext cx="2764110" cy="3699250"/>
          </a:xfrm>
          <a:prstGeom prst="rect">
            <a:avLst/>
          </a:prstGeom>
        </p:spPr>
      </p:pic>
      <p:pic>
        <p:nvPicPr>
          <p:cNvPr id="8" name="Picture 8">
            <a:extLst>
              <a:ext uri="{FF2B5EF4-FFF2-40B4-BE49-F238E27FC236}">
                <a16:creationId xmlns="" xmlns:a16="http://schemas.microsoft.com/office/drawing/2014/main" id="{22C524DF-7FB2-855E-2D30-6ACAAE99229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5752" y="4055094"/>
            <a:ext cx="5697141" cy="2463579"/>
          </a:xfrm>
          <a:prstGeom prst="rect">
            <a:avLst/>
          </a:prstGeom>
        </p:spPr>
      </p:pic>
    </p:spTree>
    <p:extLst>
      <p:ext uri="{BB962C8B-B14F-4D97-AF65-F5344CB8AC3E}">
        <p14:creationId xmlns:p14="http://schemas.microsoft.com/office/powerpoint/2010/main" xmlns="" val="2821485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`Zero Violence Mindset’</a:t>
            </a:r>
          </a:p>
          <a:p>
            <a:pPr marL="457200" indent="-457200">
              <a:buFont typeface="Arial" panose="020B0604020202020204" pitchFamily="34" charset="0"/>
              <a:buChar char="•"/>
            </a:pPr>
            <a:r>
              <a:rPr lang="en-GB" sz="2800">
                <a:solidFill>
                  <a:schemeClr val="tx1"/>
                </a:solidFill>
              </a:rPr>
              <a:t>Conducted `Zero Violence Mindset’  workshop part 2 in association with WWWV</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5 May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88307C00-32A2-6862-90E9-570E4AEBAAF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850" y="87816"/>
            <a:ext cx="5903063" cy="3126600"/>
          </a:xfrm>
          <a:prstGeom prst="rect">
            <a:avLst/>
          </a:prstGeom>
        </p:spPr>
      </p:pic>
      <p:pic>
        <p:nvPicPr>
          <p:cNvPr id="3" name="Picture 3">
            <a:extLst>
              <a:ext uri="{FF2B5EF4-FFF2-40B4-BE49-F238E27FC236}">
                <a16:creationId xmlns="" xmlns:a16="http://schemas.microsoft.com/office/drawing/2014/main" id="{B250EF33-6F72-1220-CBEB-48202EC1F60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752" y="3261163"/>
            <a:ext cx="2822341" cy="1617868"/>
          </a:xfrm>
          <a:prstGeom prst="rect">
            <a:avLst/>
          </a:prstGeom>
        </p:spPr>
      </p:pic>
      <p:pic>
        <p:nvPicPr>
          <p:cNvPr id="4" name="Picture 7">
            <a:extLst>
              <a:ext uri="{FF2B5EF4-FFF2-40B4-BE49-F238E27FC236}">
                <a16:creationId xmlns="" xmlns:a16="http://schemas.microsoft.com/office/drawing/2014/main" id="{8673F279-1360-95DD-4E27-F38CE6BAEA2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08921" y="3214416"/>
            <a:ext cx="2650992" cy="1664615"/>
          </a:xfrm>
          <a:prstGeom prst="rect">
            <a:avLst/>
          </a:prstGeom>
        </p:spPr>
      </p:pic>
      <p:pic>
        <p:nvPicPr>
          <p:cNvPr id="8" name="Picture 8">
            <a:extLst>
              <a:ext uri="{FF2B5EF4-FFF2-40B4-BE49-F238E27FC236}">
                <a16:creationId xmlns="" xmlns:a16="http://schemas.microsoft.com/office/drawing/2014/main" id="{2DAF3662-2EFD-B043-2996-30F26AA5A69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7387" y="5008153"/>
            <a:ext cx="5662859" cy="1664616"/>
          </a:xfrm>
          <a:prstGeom prst="rect">
            <a:avLst/>
          </a:prstGeom>
        </p:spPr>
      </p:pic>
    </p:spTree>
    <p:extLst>
      <p:ext uri="{BB962C8B-B14F-4D97-AF65-F5344CB8AC3E}">
        <p14:creationId xmlns:p14="http://schemas.microsoft.com/office/powerpoint/2010/main" xmlns="" val="202879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Webinar</a:t>
            </a:r>
          </a:p>
          <a:p>
            <a:pPr marL="457200" indent="-457200">
              <a:buFont typeface="Arial" panose="020B0604020202020204" pitchFamily="34" charset="0"/>
              <a:buChar char="•"/>
            </a:pPr>
            <a:r>
              <a:rPr lang="en-GB" sz="2800">
                <a:solidFill>
                  <a:schemeClr val="tx1"/>
                </a:solidFill>
              </a:rPr>
              <a:t>Conducted a Webinar on ‘Social Evolution’ in association with WWWV.</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6 May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29F73B2E-6BC6-09F9-98C3-09C6561EAE9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5752" y="284409"/>
            <a:ext cx="2899077" cy="3519693"/>
          </a:xfrm>
          <a:prstGeom prst="rect">
            <a:avLst/>
          </a:prstGeom>
        </p:spPr>
      </p:pic>
      <p:pic>
        <p:nvPicPr>
          <p:cNvPr id="3" name="Picture 3">
            <a:extLst>
              <a:ext uri="{FF2B5EF4-FFF2-40B4-BE49-F238E27FC236}">
                <a16:creationId xmlns="" xmlns:a16="http://schemas.microsoft.com/office/drawing/2014/main" id="{87D20B7D-3F43-EC8B-BC92-4A44FD94615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337" y="4028861"/>
            <a:ext cx="2742492" cy="2705675"/>
          </a:xfrm>
          <a:prstGeom prst="rect">
            <a:avLst/>
          </a:prstGeom>
        </p:spPr>
      </p:pic>
      <p:pic>
        <p:nvPicPr>
          <p:cNvPr id="4" name="Picture 7">
            <a:extLst>
              <a:ext uri="{FF2B5EF4-FFF2-40B4-BE49-F238E27FC236}">
                <a16:creationId xmlns="" xmlns:a16="http://schemas.microsoft.com/office/drawing/2014/main" id="{27CE26E8-A7B8-4B13-CA56-20C0D01F35C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95627" y="367891"/>
            <a:ext cx="2687267" cy="3436211"/>
          </a:xfrm>
          <a:prstGeom prst="rect">
            <a:avLst/>
          </a:prstGeom>
        </p:spPr>
      </p:pic>
      <p:pic>
        <p:nvPicPr>
          <p:cNvPr id="8" name="Picture 8">
            <a:extLst>
              <a:ext uri="{FF2B5EF4-FFF2-40B4-BE49-F238E27FC236}">
                <a16:creationId xmlns="" xmlns:a16="http://schemas.microsoft.com/office/drawing/2014/main" id="{30EC2CE9-F910-34D5-A7C4-06837EEDD09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95627" y="4048781"/>
            <a:ext cx="2687267" cy="2705674"/>
          </a:xfrm>
          <a:prstGeom prst="rect">
            <a:avLst/>
          </a:prstGeom>
        </p:spPr>
      </p:pic>
    </p:spTree>
    <p:extLst>
      <p:ext uri="{BB962C8B-B14F-4D97-AF65-F5344CB8AC3E}">
        <p14:creationId xmlns:p14="http://schemas.microsoft.com/office/powerpoint/2010/main" xmlns="" val="947797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Webinar</a:t>
            </a:r>
          </a:p>
          <a:p>
            <a:pPr marL="457200" indent="-457200">
              <a:buFont typeface="Arial" panose="020B0604020202020204" pitchFamily="34" charset="0"/>
              <a:buChar char="•"/>
            </a:pPr>
            <a:r>
              <a:rPr lang="en-GB" sz="2800">
                <a:solidFill>
                  <a:schemeClr val="tx1"/>
                </a:solidFill>
              </a:rPr>
              <a:t>Conducted webinar on `Success,Failure and Direction of Life’ in association with WWWV </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24 May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2" name="Picture 2">
            <a:extLst>
              <a:ext uri="{FF2B5EF4-FFF2-40B4-BE49-F238E27FC236}">
                <a16:creationId xmlns="" xmlns:a16="http://schemas.microsoft.com/office/drawing/2014/main" id="{D1123F84-0014-21BC-035F-843BC9562A2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9557" y="339327"/>
            <a:ext cx="2627912" cy="2895435"/>
          </a:xfrm>
          <a:prstGeom prst="rect">
            <a:avLst/>
          </a:prstGeom>
        </p:spPr>
      </p:pic>
      <p:pic>
        <p:nvPicPr>
          <p:cNvPr id="3" name="Picture 3">
            <a:extLst>
              <a:ext uri="{FF2B5EF4-FFF2-40B4-BE49-F238E27FC236}">
                <a16:creationId xmlns="" xmlns:a16="http://schemas.microsoft.com/office/drawing/2014/main" id="{7A93B545-67F2-A9DE-0E01-2880A17636B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9557" y="3429001"/>
            <a:ext cx="2627913" cy="3089672"/>
          </a:xfrm>
          <a:prstGeom prst="rect">
            <a:avLst/>
          </a:prstGeom>
        </p:spPr>
      </p:pic>
      <p:pic>
        <p:nvPicPr>
          <p:cNvPr id="4" name="Picture 7">
            <a:extLst>
              <a:ext uri="{FF2B5EF4-FFF2-40B4-BE49-F238E27FC236}">
                <a16:creationId xmlns="" xmlns:a16="http://schemas.microsoft.com/office/drawing/2014/main" id="{E65AB9F9-3290-75EF-D7EA-6B7E1F2111B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26770" y="3429001"/>
            <a:ext cx="2790476" cy="3089672"/>
          </a:xfrm>
          <a:prstGeom prst="rect">
            <a:avLst/>
          </a:prstGeom>
        </p:spPr>
      </p:pic>
      <p:pic>
        <p:nvPicPr>
          <p:cNvPr id="8" name="Picture 8">
            <a:extLst>
              <a:ext uri="{FF2B5EF4-FFF2-40B4-BE49-F238E27FC236}">
                <a16:creationId xmlns="" xmlns:a16="http://schemas.microsoft.com/office/drawing/2014/main" id="{E106AC10-3DB5-1425-B56A-A2CC51205BC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26769" y="339327"/>
            <a:ext cx="2790476" cy="2895435"/>
          </a:xfrm>
          <a:prstGeom prst="rect">
            <a:avLst/>
          </a:prstGeom>
        </p:spPr>
      </p:pic>
    </p:spTree>
    <p:extLst>
      <p:ext uri="{BB962C8B-B14F-4D97-AF65-F5344CB8AC3E}">
        <p14:creationId xmlns:p14="http://schemas.microsoft.com/office/powerpoint/2010/main" xmlns="" val="149683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`Zero Violence Mindset’</a:t>
            </a:r>
          </a:p>
          <a:p>
            <a:pPr marL="457200" indent="-457200">
              <a:buFont typeface="Arial" panose="020B0604020202020204" pitchFamily="34" charset="0"/>
              <a:buChar char="•"/>
            </a:pPr>
            <a:r>
              <a:rPr lang="en-GB" sz="2800">
                <a:solidFill>
                  <a:schemeClr val="tx1"/>
                </a:solidFill>
              </a:rPr>
              <a:t>Attended the concluding ceremony of ‘Zero Violence Mind Set’ – Course ,inaugurated by Shri Chandrasekhar S. I.A.S (Kannur District Collector) in association with WWWV at Kannur</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27 May 2023</a:t>
            </a:r>
            <a:endParaRPr lang="en-US" sz="4800" b="1">
              <a:solidFill>
                <a:schemeClr val="tx1"/>
              </a:solidFill>
            </a:endParaRPr>
          </a:p>
        </p:txBody>
      </p:sp>
      <p:sp>
        <p:nvSpPr>
          <p:cNvPr id="7" name="TextBox 6">
            <a:extLst>
              <a:ext uri="{FF2B5EF4-FFF2-40B4-BE49-F238E27FC236}">
                <a16:creationId xmlns="" xmlns:a16="http://schemas.microsoft.com/office/drawing/2014/main" id="{5F10FBD2-9A41-0C38-0AAA-35311452882A}"/>
              </a:ext>
            </a:extLst>
          </p:cNvPr>
          <p:cNvSpPr txBox="1"/>
          <p:nvPr/>
        </p:nvSpPr>
        <p:spPr>
          <a:xfrm rot="1166568">
            <a:off x="2711529" y="4238708"/>
            <a:ext cx="6095410" cy="369332"/>
          </a:xfrm>
          <a:prstGeom prst="rect">
            <a:avLst/>
          </a:prstGeom>
          <a:noFill/>
        </p:spPr>
        <p:txBody>
          <a:bodyPr wrap="square">
            <a:spAutoFit/>
          </a:bodyPr>
          <a:lstStyle/>
          <a:p>
            <a:r>
              <a:rPr lang="en-GB" sz="1800" b="1">
                <a:solidFill>
                  <a:schemeClr val="tx1"/>
                </a:solidFill>
              </a:rPr>
              <a:t> </a:t>
            </a:r>
            <a:endParaRPr lang="en-US"/>
          </a:p>
        </p:txBody>
      </p:sp>
      <p:pic>
        <p:nvPicPr>
          <p:cNvPr id="8" name="Picture 8">
            <a:extLst>
              <a:ext uri="{FF2B5EF4-FFF2-40B4-BE49-F238E27FC236}">
                <a16:creationId xmlns="" xmlns:a16="http://schemas.microsoft.com/office/drawing/2014/main" id="{EC5F8863-611C-C741-C475-A1CE745080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7422" y="339325"/>
            <a:ext cx="2496435" cy="1874749"/>
          </a:xfrm>
          <a:prstGeom prst="rect">
            <a:avLst/>
          </a:prstGeom>
        </p:spPr>
      </p:pic>
      <p:pic>
        <p:nvPicPr>
          <p:cNvPr id="9" name="Picture 9">
            <a:extLst>
              <a:ext uri="{FF2B5EF4-FFF2-40B4-BE49-F238E27FC236}">
                <a16:creationId xmlns="" xmlns:a16="http://schemas.microsoft.com/office/drawing/2014/main" id="{5F179855-D8AD-4190-F6D7-E315A87604E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6587" y="2489289"/>
            <a:ext cx="2496434" cy="1879421"/>
          </a:xfrm>
          <a:prstGeom prst="rect">
            <a:avLst/>
          </a:prstGeom>
        </p:spPr>
      </p:pic>
      <p:pic>
        <p:nvPicPr>
          <p:cNvPr id="2" name="Picture 2">
            <a:extLst>
              <a:ext uri="{FF2B5EF4-FFF2-40B4-BE49-F238E27FC236}">
                <a16:creationId xmlns="" xmlns:a16="http://schemas.microsoft.com/office/drawing/2014/main" id="{5C6EFC1B-40AE-C6EE-34EE-14429BD1928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97470" y="339326"/>
            <a:ext cx="2985424" cy="4029384"/>
          </a:xfrm>
          <a:prstGeom prst="rect">
            <a:avLst/>
          </a:prstGeom>
        </p:spPr>
      </p:pic>
      <p:pic>
        <p:nvPicPr>
          <p:cNvPr id="3" name="Picture 3">
            <a:extLst>
              <a:ext uri="{FF2B5EF4-FFF2-40B4-BE49-F238E27FC236}">
                <a16:creationId xmlns="" xmlns:a16="http://schemas.microsoft.com/office/drawing/2014/main" id="{FF312C22-808B-B2D3-4475-27B3313C924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5751" y="4511842"/>
            <a:ext cx="2538106" cy="2120831"/>
          </a:xfrm>
          <a:prstGeom prst="rect">
            <a:avLst/>
          </a:prstGeom>
        </p:spPr>
      </p:pic>
      <p:pic>
        <p:nvPicPr>
          <p:cNvPr id="4" name="Picture 9">
            <a:extLst>
              <a:ext uri="{FF2B5EF4-FFF2-40B4-BE49-F238E27FC236}">
                <a16:creationId xmlns="" xmlns:a16="http://schemas.microsoft.com/office/drawing/2014/main" id="{31C29AC5-933C-6DA8-6EF1-D544437AEA7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97471" y="4511842"/>
            <a:ext cx="2985424" cy="2120832"/>
          </a:xfrm>
          <a:prstGeom prst="rect">
            <a:avLst/>
          </a:prstGeom>
        </p:spPr>
      </p:pic>
    </p:spTree>
    <p:extLst>
      <p:ext uri="{BB962C8B-B14F-4D97-AF65-F5344CB8AC3E}">
        <p14:creationId xmlns:p14="http://schemas.microsoft.com/office/powerpoint/2010/main" xmlns="" val="132894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zero violence mindset-WWWV(</a:t>
            </a:r>
            <a:r>
              <a:rPr lang="en-US" dirty="0" err="1" smtClean="0"/>
              <a:t>ngo</a:t>
            </a:r>
            <a:r>
              <a:rPr lang="en-US" dirty="0" smtClean="0"/>
              <a:t>)</a:t>
            </a:r>
          </a:p>
          <a:p>
            <a:pPr marL="0" indent="0">
              <a:buNone/>
            </a:pPr>
            <a:r>
              <a:rPr lang="en-US" dirty="0" err="1" smtClean="0"/>
              <a:t>agathikalk</a:t>
            </a:r>
            <a:r>
              <a:rPr lang="en-US" dirty="0" smtClean="0"/>
              <a:t> </a:t>
            </a:r>
            <a:r>
              <a:rPr lang="en-US" dirty="0" err="1" smtClean="0"/>
              <a:t>podichor</a:t>
            </a:r>
            <a:endParaRPr lang="en-US" dirty="0" smtClean="0"/>
          </a:p>
          <a:p>
            <a:pPr marL="0" indent="0">
              <a:buNone/>
            </a:pPr>
            <a:r>
              <a:rPr lang="en-US" dirty="0" err="1" smtClean="0"/>
              <a:t>Pusthakathanal</a:t>
            </a:r>
            <a:endParaRPr lang="en-US" dirty="0" smtClean="0"/>
          </a:p>
          <a:p>
            <a:pPr marL="0" indent="0">
              <a:buNone/>
            </a:pPr>
            <a:r>
              <a:rPr lang="en-US" dirty="0" smtClean="0"/>
              <a:t>Pre-monsoon cleaning</a:t>
            </a:r>
          </a:p>
          <a:p>
            <a:pPr marL="0" indent="0">
              <a:buNone/>
            </a:pPr>
            <a:r>
              <a:rPr lang="en-US" dirty="0" smtClean="0"/>
              <a:t>Garbage free district</a:t>
            </a:r>
          </a:p>
          <a:p>
            <a:pPr marL="0" indent="0">
              <a:buNone/>
            </a:pPr>
            <a:r>
              <a:rPr lang="en-US" dirty="0" smtClean="0"/>
              <a:t>Dress distribution to old age home</a:t>
            </a:r>
          </a:p>
          <a:p>
            <a:pPr marL="0" indent="0">
              <a:buNone/>
            </a:pPr>
            <a:r>
              <a:rPr lang="en-US" dirty="0" smtClean="0"/>
              <a:t>Donation to cancer patient</a:t>
            </a:r>
          </a:p>
          <a:p>
            <a:pPr marL="0" indent="0">
              <a:buNone/>
            </a:pPr>
            <a:r>
              <a:rPr lang="en-US" dirty="0" smtClean="0"/>
              <a:t>Science day</a:t>
            </a:r>
          </a:p>
          <a:p>
            <a:pPr marL="0" indent="0">
              <a:buNone/>
            </a:pPr>
            <a:r>
              <a:rPr lang="en-US" dirty="0" smtClean="0"/>
              <a:t>Biodiversity survey</a:t>
            </a:r>
          </a:p>
          <a:p>
            <a:pPr marL="0" indent="0">
              <a:buNone/>
            </a:pPr>
            <a:r>
              <a:rPr lang="en-US" dirty="0" smtClean="0"/>
              <a:t>Antidrug awareness </a:t>
            </a:r>
            <a:endParaRPr lang="en-US" dirty="0"/>
          </a:p>
          <a:p>
            <a:pPr marL="0" indent="0">
              <a:buNone/>
            </a:pPr>
            <a:r>
              <a:rPr lang="en-US" dirty="0" smtClean="0"/>
              <a:t>Voter id -</a:t>
            </a:r>
            <a:r>
              <a:rPr lang="en-US" dirty="0" err="1" smtClean="0"/>
              <a:t>adhar</a:t>
            </a:r>
            <a:r>
              <a:rPr lang="en-US" dirty="0" smtClean="0"/>
              <a:t> linking camps</a:t>
            </a:r>
          </a:p>
          <a:p>
            <a:pPr marL="0" indent="0">
              <a:buNone/>
            </a:pPr>
            <a:r>
              <a:rPr lang="en-US" dirty="0" smtClean="0"/>
              <a:t>Free tuition-</a:t>
            </a:r>
            <a:r>
              <a:rPr lang="en-US" dirty="0" err="1" smtClean="0"/>
              <a:t>unarv</a:t>
            </a:r>
            <a:endParaRPr lang="en-US" dirty="0" smtClean="0"/>
          </a:p>
          <a:p>
            <a:pPr marL="0" indent="0">
              <a:buNone/>
            </a:pPr>
            <a:r>
              <a:rPr lang="en-US" dirty="0" smtClean="0"/>
              <a:t>Free </a:t>
            </a:r>
            <a:r>
              <a:rPr lang="en-US" dirty="0" err="1" smtClean="0"/>
              <a:t>tution-lalitham</a:t>
            </a:r>
            <a:r>
              <a:rPr lang="en-US" dirty="0" smtClean="0"/>
              <a:t> </a:t>
            </a:r>
            <a:r>
              <a:rPr lang="en-US" dirty="0" err="1" smtClean="0"/>
              <a:t>ganitham</a:t>
            </a:r>
            <a:endParaRPr lang="en-US" dirty="0" smtClean="0"/>
          </a:p>
          <a:p>
            <a:pPr marL="0" indent="0">
              <a:buNone/>
            </a:pPr>
            <a:r>
              <a:rPr lang="en-US" dirty="0" smtClean="0"/>
              <a:t>We care </a:t>
            </a:r>
            <a:r>
              <a:rPr lang="en-US" dirty="0" err="1" smtClean="0"/>
              <a:t>programme</a:t>
            </a:r>
            <a:endParaRPr lang="en-US" dirty="0" smtClean="0"/>
          </a:p>
          <a:p>
            <a:pPr marL="0" indent="0">
              <a:buNone/>
            </a:pPr>
            <a:r>
              <a:rPr lang="en-US" dirty="0" err="1" smtClean="0"/>
              <a:t>Ditribution</a:t>
            </a:r>
            <a:r>
              <a:rPr lang="en-US" dirty="0" smtClean="0"/>
              <a:t> of fruit saplings in adopted village</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xmlns="" val="19140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2800" u="sng">
                <a:solidFill>
                  <a:srgbClr val="C00000"/>
                </a:solidFill>
              </a:rPr>
              <a:t>Pre-Monsoon CleanUp</a:t>
            </a:r>
          </a:p>
          <a:p>
            <a:pPr marL="457200" indent="-457200">
              <a:buFont typeface="Arial" panose="020B0604020202020204" pitchFamily="34" charset="0"/>
              <a:buChar char="•"/>
            </a:pPr>
            <a:r>
              <a:rPr lang="en-GB" sz="2800">
                <a:solidFill>
                  <a:schemeClr val="tx1"/>
                </a:solidFill>
              </a:rPr>
              <a:t>NSS volunteers and NCC cadets from Mahatma Gandhi College jointly conducted a pre-monsoon clean-up at iritty as part of the fresh water flow project.</a:t>
            </a:r>
          </a:p>
          <a:p>
            <a:pPr marL="457200" indent="-457200">
              <a:buFont typeface="Arial" panose="020B0604020202020204" pitchFamily="34" charset="0"/>
              <a:buChar char="•"/>
            </a:pPr>
            <a:r>
              <a:rPr lang="en-GB" sz="2800">
                <a:solidFill>
                  <a:schemeClr val="tx1"/>
                </a:solidFill>
                <a:hlinkClick r:id="rId3"/>
              </a:rPr>
              <a:t>Instagram link</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17 May 2022</a:t>
            </a:r>
            <a:endParaRPr lang="en-US" sz="4800" b="1">
              <a:solidFill>
                <a:schemeClr val="tx1"/>
              </a:solidFill>
            </a:endParaRPr>
          </a:p>
        </p:txBody>
      </p:sp>
      <p:pic>
        <p:nvPicPr>
          <p:cNvPr id="2" name="Picture 2">
            <a:extLst>
              <a:ext uri="{FF2B5EF4-FFF2-40B4-BE49-F238E27FC236}">
                <a16:creationId xmlns="" xmlns:a16="http://schemas.microsoft.com/office/drawing/2014/main" id="{D0C102E3-4A29-2E4D-BC88-E143AF1FA07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7276" y="670742"/>
            <a:ext cx="2263724" cy="2567406"/>
          </a:xfrm>
          <a:prstGeom prst="rect">
            <a:avLst/>
          </a:prstGeom>
        </p:spPr>
      </p:pic>
      <p:pic>
        <p:nvPicPr>
          <p:cNvPr id="4" name="Picture 6">
            <a:extLst>
              <a:ext uri="{FF2B5EF4-FFF2-40B4-BE49-F238E27FC236}">
                <a16:creationId xmlns="" xmlns:a16="http://schemas.microsoft.com/office/drawing/2014/main" id="{F2F8908D-38E5-1D4D-9468-F8E29C55A33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6200000">
            <a:off x="63594" y="3923536"/>
            <a:ext cx="2871088" cy="2263723"/>
          </a:xfrm>
          <a:prstGeom prst="rect">
            <a:avLst/>
          </a:prstGeom>
        </p:spPr>
      </p:pic>
      <p:pic>
        <p:nvPicPr>
          <p:cNvPr id="8" name="Picture 8">
            <a:extLst>
              <a:ext uri="{FF2B5EF4-FFF2-40B4-BE49-F238E27FC236}">
                <a16:creationId xmlns="" xmlns:a16="http://schemas.microsoft.com/office/drawing/2014/main" id="{2C20E0EA-CB86-D440-A292-4E712EF40C6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83906" y="670741"/>
            <a:ext cx="2972641" cy="2728533"/>
          </a:xfrm>
          <a:prstGeom prst="rect">
            <a:avLst/>
          </a:prstGeom>
        </p:spPr>
      </p:pic>
      <p:pic>
        <p:nvPicPr>
          <p:cNvPr id="10" name="Picture 10">
            <a:extLst>
              <a:ext uri="{FF2B5EF4-FFF2-40B4-BE49-F238E27FC236}">
                <a16:creationId xmlns="" xmlns:a16="http://schemas.microsoft.com/office/drawing/2014/main" id="{236D4A73-D48F-AA41-88ED-AF6635B691B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34682" y="3661405"/>
            <a:ext cx="2921865" cy="2871088"/>
          </a:xfrm>
          <a:prstGeom prst="rect">
            <a:avLst/>
          </a:prstGeom>
        </p:spPr>
      </p:pic>
    </p:spTree>
    <p:extLst>
      <p:ext uri="{BB962C8B-B14F-4D97-AF65-F5344CB8AC3E}">
        <p14:creationId xmlns:p14="http://schemas.microsoft.com/office/powerpoint/2010/main" xmlns="" val="338885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Our volunteer Isabel Maria was selected to attend the National Integration Camp- Orissa</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23 May 2022</a:t>
            </a:r>
            <a:endParaRPr lang="en-US" sz="4800" b="1">
              <a:solidFill>
                <a:schemeClr val="tx1"/>
              </a:solidFill>
            </a:endParaRPr>
          </a:p>
        </p:txBody>
      </p:sp>
      <p:pic>
        <p:nvPicPr>
          <p:cNvPr id="2" name="Picture 2">
            <a:extLst>
              <a:ext uri="{FF2B5EF4-FFF2-40B4-BE49-F238E27FC236}">
                <a16:creationId xmlns="" xmlns:a16="http://schemas.microsoft.com/office/drawing/2014/main" id="{D1B97167-89B7-194C-8582-1CDF93E17DF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12214" y="339327"/>
            <a:ext cx="2999052" cy="2911080"/>
          </a:xfrm>
          <a:prstGeom prst="rect">
            <a:avLst/>
          </a:prstGeom>
        </p:spPr>
      </p:pic>
      <p:pic>
        <p:nvPicPr>
          <p:cNvPr id="3" name="Picture 3">
            <a:extLst>
              <a:ext uri="{FF2B5EF4-FFF2-40B4-BE49-F238E27FC236}">
                <a16:creationId xmlns="" xmlns:a16="http://schemas.microsoft.com/office/drawing/2014/main" id="{0AA52AB9-04D7-5787-0883-DBB91B54447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4380" y="3429000"/>
            <a:ext cx="5268514" cy="2926906"/>
          </a:xfrm>
          <a:prstGeom prst="rect">
            <a:avLst/>
          </a:prstGeom>
        </p:spPr>
      </p:pic>
    </p:spTree>
    <p:extLst>
      <p:ext uri="{BB962C8B-B14F-4D97-AF65-F5344CB8AC3E}">
        <p14:creationId xmlns:p14="http://schemas.microsoft.com/office/powerpoint/2010/main" xmlns="" val="210039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Pre-Monsoon CleanUp</a:t>
            </a:r>
          </a:p>
          <a:p>
            <a:pPr marL="457200" indent="-457200">
              <a:buFont typeface="Arial" panose="020B0604020202020204" pitchFamily="34" charset="0"/>
              <a:buChar char="•"/>
            </a:pPr>
            <a:r>
              <a:rPr lang="en-GB" sz="2800">
                <a:solidFill>
                  <a:schemeClr val="tx1"/>
                </a:solidFill>
              </a:rPr>
              <a:t>Volunteers carried out pre-monsoon clean-up in the adopted village</a:t>
            </a:r>
          </a:p>
          <a:p>
            <a:pPr marL="457200" indent="-457200">
              <a:buFont typeface="Arial" panose="020B0604020202020204" pitchFamily="34" charset="0"/>
              <a:buChar char="•"/>
            </a:pPr>
            <a:r>
              <a:rPr lang="en-GB" sz="2800">
                <a:solidFill>
                  <a:schemeClr val="tx1"/>
                </a:solidFill>
                <a:hlinkClick r:id="rId3"/>
              </a:rPr>
              <a:t>Instagram post</a:t>
            </a:r>
            <a:endParaRPr lang="en-GB" sz="2800">
              <a:solidFill>
                <a:schemeClr val="tx1"/>
              </a:solidFill>
            </a:endParaRP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4 June 2022</a:t>
            </a:r>
            <a:endParaRPr lang="en-US" sz="4800" b="1">
              <a:solidFill>
                <a:schemeClr val="tx1"/>
              </a:solidFill>
            </a:endParaRPr>
          </a:p>
        </p:txBody>
      </p:sp>
      <p:pic>
        <p:nvPicPr>
          <p:cNvPr id="2" name="Picture 2">
            <a:extLst>
              <a:ext uri="{FF2B5EF4-FFF2-40B4-BE49-F238E27FC236}">
                <a16:creationId xmlns="" xmlns:a16="http://schemas.microsoft.com/office/drawing/2014/main" id="{F1843A11-AD21-C24B-BF7C-BE570B5AF5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83904" y="1656162"/>
            <a:ext cx="2516849" cy="3404833"/>
          </a:xfrm>
          <a:prstGeom prst="rect">
            <a:avLst/>
          </a:prstGeom>
        </p:spPr>
      </p:pic>
      <p:pic>
        <p:nvPicPr>
          <p:cNvPr id="3" name="Picture 3">
            <a:extLst>
              <a:ext uri="{FF2B5EF4-FFF2-40B4-BE49-F238E27FC236}">
                <a16:creationId xmlns="" xmlns:a16="http://schemas.microsoft.com/office/drawing/2014/main" id="{EF04651C-D476-6C49-9480-E13E17FAC75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6421" y="582083"/>
            <a:ext cx="3046518" cy="5418667"/>
          </a:xfrm>
          <a:prstGeom prst="rect">
            <a:avLst/>
          </a:prstGeom>
        </p:spPr>
      </p:pic>
    </p:spTree>
    <p:extLst>
      <p:ext uri="{BB962C8B-B14F-4D97-AF65-F5344CB8AC3E}">
        <p14:creationId xmlns:p14="http://schemas.microsoft.com/office/powerpoint/2010/main" xmlns="" val="2076586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Our volunteer Theertha received the State Award for the Best NSS Volunteer</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9 June 2022</a:t>
            </a:r>
            <a:endParaRPr lang="en-US" sz="4800" b="1">
              <a:solidFill>
                <a:schemeClr val="tx1"/>
              </a:solidFill>
            </a:endParaRPr>
          </a:p>
        </p:txBody>
      </p:sp>
      <p:pic>
        <p:nvPicPr>
          <p:cNvPr id="2" name="Picture 2">
            <a:extLst>
              <a:ext uri="{FF2B5EF4-FFF2-40B4-BE49-F238E27FC236}">
                <a16:creationId xmlns="" xmlns:a16="http://schemas.microsoft.com/office/drawing/2014/main" id="{80460BDF-3EA1-A53F-49BA-C2FC0B53CC4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6015" y="591392"/>
            <a:ext cx="5316141" cy="2591619"/>
          </a:xfrm>
          <a:prstGeom prst="rect">
            <a:avLst/>
          </a:prstGeom>
        </p:spPr>
      </p:pic>
      <p:pic>
        <p:nvPicPr>
          <p:cNvPr id="3" name="Picture 3">
            <a:extLst>
              <a:ext uri="{FF2B5EF4-FFF2-40B4-BE49-F238E27FC236}">
                <a16:creationId xmlns="" xmlns:a16="http://schemas.microsoft.com/office/drawing/2014/main" id="{46054669-AC73-4374-FD7F-B37BE29C671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2237" y="3512693"/>
            <a:ext cx="4268389" cy="2753915"/>
          </a:xfrm>
          <a:prstGeom prst="rect">
            <a:avLst/>
          </a:prstGeom>
        </p:spPr>
      </p:pic>
    </p:spTree>
    <p:extLst>
      <p:ext uri="{BB962C8B-B14F-4D97-AF65-F5344CB8AC3E}">
        <p14:creationId xmlns:p14="http://schemas.microsoft.com/office/powerpoint/2010/main" xmlns="" val="308766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GB" sz="2800">
                <a:solidFill>
                  <a:schemeClr val="tx1"/>
                </a:solidFill>
              </a:rPr>
              <a:t>Volunteers attended a webinar in association with world without war and violence</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29 June 2022</a:t>
            </a:r>
            <a:endParaRPr lang="en-US" sz="4800" b="1">
              <a:solidFill>
                <a:schemeClr val="tx1"/>
              </a:solidFill>
            </a:endParaRPr>
          </a:p>
        </p:txBody>
      </p:sp>
      <p:pic>
        <p:nvPicPr>
          <p:cNvPr id="2" name="Picture 2">
            <a:extLst>
              <a:ext uri="{FF2B5EF4-FFF2-40B4-BE49-F238E27FC236}">
                <a16:creationId xmlns="" xmlns:a16="http://schemas.microsoft.com/office/drawing/2014/main" id="{CAA650D9-1890-CD3C-85FD-8448A6CDFA8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9848" y="3332172"/>
            <a:ext cx="2081571" cy="3461451"/>
          </a:xfrm>
          <a:prstGeom prst="rect">
            <a:avLst/>
          </a:prstGeom>
        </p:spPr>
      </p:pic>
      <p:pic>
        <p:nvPicPr>
          <p:cNvPr id="3" name="Picture 3">
            <a:extLst>
              <a:ext uri="{FF2B5EF4-FFF2-40B4-BE49-F238E27FC236}">
                <a16:creationId xmlns="" xmlns:a16="http://schemas.microsoft.com/office/drawing/2014/main" id="{B3AA9366-2A49-ABC8-1CB7-EB7A0B53B8E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57677" y="3005668"/>
            <a:ext cx="2257798" cy="3366114"/>
          </a:xfrm>
          <a:prstGeom prst="rect">
            <a:avLst/>
          </a:prstGeom>
        </p:spPr>
      </p:pic>
      <p:pic>
        <p:nvPicPr>
          <p:cNvPr id="7" name="Picture 7">
            <a:extLst>
              <a:ext uri="{FF2B5EF4-FFF2-40B4-BE49-F238E27FC236}">
                <a16:creationId xmlns="" xmlns:a16="http://schemas.microsoft.com/office/drawing/2014/main" id="{ADA8B191-EA2C-4E32-D555-21DB67AE1E6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9067" y="119054"/>
            <a:ext cx="2891805" cy="6426236"/>
          </a:xfrm>
          <a:prstGeom prst="rect">
            <a:avLst/>
          </a:prstGeom>
        </p:spPr>
      </p:pic>
      <p:pic>
        <p:nvPicPr>
          <p:cNvPr id="8" name="Picture 8">
            <a:extLst>
              <a:ext uri="{FF2B5EF4-FFF2-40B4-BE49-F238E27FC236}">
                <a16:creationId xmlns="" xmlns:a16="http://schemas.microsoft.com/office/drawing/2014/main" id="{07238E88-3E66-C3C1-EB67-40F2A711223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75392" y="3075995"/>
            <a:ext cx="1732827" cy="3116682"/>
          </a:xfrm>
          <a:prstGeom prst="rect">
            <a:avLst/>
          </a:prstGeom>
        </p:spPr>
      </p:pic>
      <p:pic>
        <p:nvPicPr>
          <p:cNvPr id="9" name="Picture 9">
            <a:extLst>
              <a:ext uri="{FF2B5EF4-FFF2-40B4-BE49-F238E27FC236}">
                <a16:creationId xmlns="" xmlns:a16="http://schemas.microsoft.com/office/drawing/2014/main" id="{C5756B27-5AB3-7419-9A11-AB7B24349655}"/>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336890" y="119054"/>
            <a:ext cx="2422759" cy="3138800"/>
          </a:xfrm>
          <a:prstGeom prst="rect">
            <a:avLst/>
          </a:prstGeom>
        </p:spPr>
      </p:pic>
    </p:spTree>
    <p:extLst>
      <p:ext uri="{BB962C8B-B14F-4D97-AF65-F5344CB8AC3E}">
        <p14:creationId xmlns:p14="http://schemas.microsoft.com/office/powerpoint/2010/main" xmlns="" val="1875845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4BF2684-26C0-FD42-8C5F-42CA4C111FE5}"/>
              </a:ext>
            </a:extLst>
          </p:cNvPr>
          <p:cNvSpPr/>
          <p:nvPr/>
        </p:nvSpPr>
        <p:spPr>
          <a:xfrm>
            <a:off x="6209107" y="1591517"/>
            <a:ext cx="5697141" cy="49271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GB" sz="3200" u="sng">
                <a:solidFill>
                  <a:srgbClr val="C00000"/>
                </a:solidFill>
              </a:rPr>
              <a:t>‘Agathikalkku pothichor’</a:t>
            </a:r>
          </a:p>
          <a:p>
            <a:pPr marL="457200" indent="-457200">
              <a:buFont typeface="Arial" panose="020B0604020202020204" pitchFamily="34" charset="0"/>
              <a:buChar char="•"/>
            </a:pPr>
            <a:r>
              <a:rPr lang="en-GB" sz="2800">
                <a:solidFill>
                  <a:schemeClr val="tx1"/>
                </a:solidFill>
              </a:rPr>
              <a:t>As part of the ‘Agathikalkku Pothichor’ programme, packed food was collected from volunteers and given to an orphanage.</a:t>
            </a:r>
          </a:p>
        </p:txBody>
      </p:sp>
      <p:sp>
        <p:nvSpPr>
          <p:cNvPr id="6" name="Rectangle 5">
            <a:extLst>
              <a:ext uri="{FF2B5EF4-FFF2-40B4-BE49-F238E27FC236}">
                <a16:creationId xmlns="" xmlns:a16="http://schemas.microsoft.com/office/drawing/2014/main" id="{CEA1B4BA-498E-644E-88EF-BDBAFB873A67}"/>
              </a:ext>
            </a:extLst>
          </p:cNvPr>
          <p:cNvSpPr/>
          <p:nvPr/>
        </p:nvSpPr>
        <p:spPr>
          <a:xfrm>
            <a:off x="6209107" y="339327"/>
            <a:ext cx="5738813" cy="910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tx1"/>
                </a:solidFill>
              </a:rPr>
              <a:t>22 July 2022</a:t>
            </a:r>
            <a:endParaRPr lang="en-US" sz="4800" b="1">
              <a:solidFill>
                <a:schemeClr val="tx1"/>
              </a:solidFill>
            </a:endParaRPr>
          </a:p>
        </p:txBody>
      </p:sp>
      <p:pic>
        <p:nvPicPr>
          <p:cNvPr id="3" name="Picture 3">
            <a:extLst>
              <a:ext uri="{FF2B5EF4-FFF2-40B4-BE49-F238E27FC236}">
                <a16:creationId xmlns="" xmlns:a16="http://schemas.microsoft.com/office/drawing/2014/main" id="{D4B45893-6695-1319-4896-1B107501CF9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4080" y="339327"/>
            <a:ext cx="5274471" cy="5875736"/>
          </a:xfrm>
          <a:prstGeom prst="rect">
            <a:avLst/>
          </a:prstGeom>
        </p:spPr>
      </p:pic>
    </p:spTree>
    <p:extLst>
      <p:ext uri="{BB962C8B-B14F-4D97-AF65-F5344CB8AC3E}">
        <p14:creationId xmlns:p14="http://schemas.microsoft.com/office/powerpoint/2010/main" xmlns="" val="3046045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887</Words>
  <Application>Microsoft Office PowerPoint</Application>
  <PresentationFormat>Custom</PresentationFormat>
  <Paragraphs>195</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MAHATMA GANDHI COLLEGE IRITTY</dc:title>
  <dc:creator>anirudhlal12@gmail.com</dc:creator>
  <cp:lastModifiedBy>USER</cp:lastModifiedBy>
  <cp:revision>172</cp:revision>
  <dcterms:created xsi:type="dcterms:W3CDTF">2022-04-04T07:19:30Z</dcterms:created>
  <dcterms:modified xsi:type="dcterms:W3CDTF">2023-06-09T06:55:47Z</dcterms:modified>
</cp:coreProperties>
</file>